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8" r:id="rId3"/>
    <p:sldId id="515" r:id="rId4"/>
    <p:sldId id="514" r:id="rId5"/>
    <p:sldId id="257" r:id="rId6"/>
    <p:sldId id="532" r:id="rId7"/>
    <p:sldId id="527" r:id="rId8"/>
    <p:sldId id="531" r:id="rId9"/>
    <p:sldId id="329" r:id="rId10"/>
    <p:sldId id="370" r:id="rId11"/>
    <p:sldId id="371" r:id="rId12"/>
    <p:sldId id="528" r:id="rId13"/>
    <p:sldId id="374" r:id="rId14"/>
    <p:sldId id="479" r:id="rId15"/>
    <p:sldId id="537" r:id="rId16"/>
    <p:sldId id="529" r:id="rId17"/>
    <p:sldId id="360" r:id="rId18"/>
    <p:sldId id="530" r:id="rId19"/>
    <p:sldId id="518" r:id="rId20"/>
    <p:sldId id="516" r:id="rId21"/>
    <p:sldId id="494" r:id="rId22"/>
    <p:sldId id="517" r:id="rId23"/>
    <p:sldId id="533" r:id="rId24"/>
    <p:sldId id="521" r:id="rId25"/>
    <p:sldId id="534" r:id="rId26"/>
    <p:sldId id="470" r:id="rId27"/>
    <p:sldId id="524" r:id="rId28"/>
    <p:sldId id="520" r:id="rId29"/>
    <p:sldId id="538" r:id="rId30"/>
    <p:sldId id="535" r:id="rId31"/>
    <p:sldId id="519" r:id="rId32"/>
    <p:sldId id="501" r:id="rId33"/>
    <p:sldId id="497" r:id="rId34"/>
    <p:sldId id="498" r:id="rId35"/>
    <p:sldId id="536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49"/>
    <p:restoredTop sz="96361"/>
  </p:normalViewPr>
  <p:slideViewPr>
    <p:cSldViewPr snapToGrid="0" snapToObjects="1">
      <p:cViewPr>
        <p:scale>
          <a:sx n="58" d="100"/>
          <a:sy n="58" d="100"/>
        </p:scale>
        <p:origin x="728" y="16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3.jpe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5.jpeg>
</file>

<file path=ppt/media/image26.png>
</file>

<file path=ppt/media/image27.png>
</file>

<file path=ppt/media/image28.png>
</file>

<file path=ppt/media/image29.jpeg>
</file>

<file path=ppt/media/image3.jpe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14F56F-2EDC-6743-A23F-03E1356662D3}" type="datetimeFigureOut">
              <a:rPr lang="en-US" smtClean="0"/>
              <a:t>5/3/24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87FE09-5528-8F43-B9F3-714B7ECA59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817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87FE09-5528-8F43-B9F3-714B7ECA590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628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87FE09-5528-8F43-B9F3-714B7ECA590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612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more</a:t>
            </a:r>
            <a:r>
              <a:rPr lang="en-US" baseline="0" dirty="0"/>
              <a:t> fragments than we can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E9768-2E6B-C24C-B30C-4F9A3851CD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97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Tools were developed for a different reality: SAGE – NGS or ecological surveys to NGS </a:t>
            </a:r>
          </a:p>
          <a:p>
            <a:r>
              <a:rPr lang="en-US" dirty="0"/>
              <a:t>Data was limiting and any info was a pearl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87FE09-5528-8F43-B9F3-714B7ECA590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6078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buFont typeface="Arial" charset="0"/>
              <a:buChar char="•"/>
            </a:pPr>
            <a:r>
              <a:rPr lang="en-US" sz="1600" dirty="0"/>
              <a:t>Scale dependence - hence ‘normalization’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sz="1600" dirty="0"/>
              <a:t>Correlation and </a:t>
            </a:r>
            <a:r>
              <a:rPr lang="en-US" sz="1600" dirty="0" err="1"/>
              <a:t>covariation</a:t>
            </a:r>
            <a:r>
              <a:rPr lang="en-US" sz="1600" dirty="0"/>
              <a:t> are unreliable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sz="1600" dirty="0"/>
              <a:t>Addition and subtraction are not useful operations</a:t>
            </a:r>
          </a:p>
          <a:p>
            <a:pPr lvl="2" eaLnBrk="1" hangingPunct="1">
              <a:buFont typeface="Arial" charset="0"/>
              <a:buChar char="•"/>
            </a:pPr>
            <a:r>
              <a:rPr lang="en-US" sz="1600" dirty="0" err="1"/>
              <a:t>Subsetting</a:t>
            </a:r>
            <a:r>
              <a:rPr lang="en-US" sz="1600" dirty="0"/>
              <a:t> and aggregating are problematic</a:t>
            </a:r>
          </a:p>
          <a:p>
            <a:pPr lvl="1" eaLnBrk="1" hangingPunct="1">
              <a:buFont typeface="Arial" charset="0"/>
              <a:buChar char="•"/>
            </a:pPr>
            <a:r>
              <a:rPr lang="en-US" sz="1600" dirty="0"/>
              <a:t>Sparse data is an issue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4FB8B2-23F0-0946-9266-1716EC5514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591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Many more</a:t>
            </a:r>
            <a:r>
              <a:rPr lang="en-US" baseline="0" dirty="0"/>
              <a:t> fragments than we can count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7E9768-2E6B-C24C-B30C-4F9A3851CD3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264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87FE09-5528-8F43-B9F3-714B7ECA590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913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87FE09-5528-8F43-B9F3-714B7ECA590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8736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87FE09-5528-8F43-B9F3-714B7ECA590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907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87FE09-5528-8F43-B9F3-714B7ECA590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653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58CFE-3184-8D45-B25E-CBCD6D307F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285D53-1FE3-DD47-9074-D3EBECFD54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DE4041-F315-8D4F-880A-64A4E5003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7BDE1-1BF2-814E-A625-B6C633E25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90F01-DF21-0242-8017-B354B9D3C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2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D35F1-91F8-9A4A-84C6-C088834A2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36A90C-7652-B84A-BA0C-56E9345E5B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2700E3-48C2-7C44-998A-C25FC4B2B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120C5-2532-C542-A40B-D2D559388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7A781A-DA74-B34E-A3A8-BAEC6558E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48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BB4FB3-1968-FB42-80C3-0BFF2B8082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BD7AD3-FD8F-8243-A003-4392D70FFF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2D652-8B3D-D94B-8A26-C0C80BEBF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C4DA9-A196-774B-8FFC-850A839D4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64B87-10A8-F942-8DB2-116FD6190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679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00C63-C315-7B44-83BE-B87589AFC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2AEFC-DFBE-9F4E-9574-B93D52AD1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66137-72A9-E243-9939-3D8B5F454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0E92D-8836-0644-8F81-B9BEF03AE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B8890-55FB-664B-AA1C-BB9C4514B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672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84BBC-9548-3540-9F22-8F7D77E51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A86D1-AF4F-FC43-B446-44D58F2A6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C25B2-AE8E-3742-9F71-AC1AD804D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391B9-3F8B-E149-ADC1-FF802F23A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EB13A-2529-0C49-BA1F-E6D6A0125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63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CF506-ABE4-5B4C-ACAA-41F113EE2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415F9-C27B-754A-91FF-04B497CF02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F07F06-B0F3-2440-8F35-754272A825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89A178-7B1C-E14C-8527-732B47895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E35D0-AB1C-0340-9F52-FBAC0F565B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47BE2-E139-204E-BFC3-1BC33653A6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41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CE473-5E5C-3C46-8923-3FAD3D88B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18948-24C0-AB46-B441-4290F969B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721BAC-7965-574E-B553-C8FB70F43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DFEFA5-2BE0-4E45-B8DF-0788379CD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AB4425-A58E-D745-91C9-13A5612BFA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21BDEC-A1CA-2E4B-8177-1B15D5D59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CACABF-A599-D641-9E82-81DE8779F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D0D84E-EAEC-6D4D-A023-04B62918A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459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7EBB8-5A36-6E41-9036-6601D994A9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BDF6FB-95BE-9E4A-823B-11241D8E8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EB8DC1-43D0-5E42-9E72-C7DEE1D72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F443C5-C7BE-F543-9692-137CDA0EC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122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9F293E-E0B3-644E-9BB3-77F771F2D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3F299A-E8BA-E744-AA0F-D959D89F49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F00CC1-4892-FB4E-83CB-6EC79F130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082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7E19A-30AF-D84F-AC2E-47D09CC97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56636-DCC9-FC48-9827-154B695A2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EBB44-DE42-C442-8C63-8B53DAE4F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9F628D-0B8D-6247-A536-BD166B8D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0001D0-9E56-9042-A63B-B30F844F5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0680DF-1D6D-E340-8A25-C0AF585F5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286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C9706-7F0B-FC4D-9E3C-4437FE8C2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ACC04D-2941-E846-A70C-EF9F8E4312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413AC3-F026-4449-B352-2FECD4DE33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E7C432-D915-CA40-AD7C-6E108E69A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0473D3-52A8-C149-B76A-C5F2FD069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657174-A17B-9344-8538-4B9752621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388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0A3DF2-3087-3545-B745-10B1EB62F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33D33-0182-424B-B909-13EFD95DDE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2536C-7BC8-DA48-80E9-9E16F6D4E2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9171E-ED9D-2E4B-8B1C-9E9DEF7245F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2124DB7-478A-8BB9-48D4-82E3F41B88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GLBIO 2024</a:t>
            </a:r>
          </a:p>
        </p:txBody>
      </p:sp>
      <p:sp>
        <p:nvSpPr>
          <p:cNvPr id="8" name="Title Placeholder 7">
            <a:extLst>
              <a:ext uri="{FF2B5EF4-FFF2-40B4-BE49-F238E27FC236}">
                <a16:creationId xmlns:a16="http://schemas.microsoft.com/office/drawing/2014/main" id="{D90C017B-E7F9-B2C2-FACD-3634C95BB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89759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ggloor@uwo.ca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pdf/2201.03616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AB746-94AD-CF42-A6C0-08A1DA9FF9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b="0" i="0" u="none" strike="noStrike" dirty="0">
                <a:solidFill>
                  <a:srgbClr val="242424"/>
                </a:solidFill>
                <a:effectLst/>
                <a:latin typeface="Calibri" panose="020F0502020204030204" pitchFamily="34" charset="0"/>
              </a:rPr>
              <a:t>Persistent problems in high throughput sequencing datasets</a:t>
            </a:r>
            <a:br>
              <a:rPr lang="en-CA" b="0" i="0" u="none" strike="noStrike" dirty="0">
                <a:solidFill>
                  <a:srgbClr val="242424"/>
                </a:solidFill>
                <a:effectLst/>
                <a:latin typeface="Calibri" panose="020F0502020204030204" pitchFamily="34" charset="0"/>
              </a:rPr>
            </a:br>
            <a:r>
              <a:rPr lang="en-CA" sz="1800" b="0" i="0" u="none" strike="noStrike" dirty="0">
                <a:solidFill>
                  <a:srgbClr val="242424"/>
                </a:solidFill>
                <a:effectLst/>
                <a:latin typeface="Calibri" panose="020F0502020204030204" pitchFamily="34" charset="0"/>
              </a:rPr>
              <a:t>(GLBIO 2024)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5229DF-7D19-CE43-BB32-4964075B59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Greg </a:t>
            </a:r>
            <a:r>
              <a:rPr lang="en-US" dirty="0" err="1"/>
              <a:t>Gloor</a:t>
            </a:r>
            <a:endParaRPr lang="en-US" dirty="0"/>
          </a:p>
          <a:p>
            <a:r>
              <a:rPr lang="en-US" dirty="0">
                <a:hlinkClick r:id="rId3"/>
              </a:rPr>
              <a:t>ggloor@uwo.ca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gbgloor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gbgloor.bluesky.social</a:t>
            </a:r>
            <a:endParaRPr lang="en-US" dirty="0"/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72077-706A-8F46-BD56-E0A705729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1D655-8243-AE4F-ADFB-70FE2D543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607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dirty="0">
                <a:latin typeface="Calibri" charset="0"/>
              </a:rPr>
              <a:t>Data as counts</a:t>
            </a: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>
          <a:xfrm>
            <a:off x="3716488" y="4100647"/>
            <a:ext cx="4292214" cy="139855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  <a:defRPr/>
            </a:pPr>
            <a:r>
              <a:rPr lang="en-US" b="1" u="sng" dirty="0">
                <a:latin typeface="Calibri" charset="0"/>
              </a:rPr>
              <a:t>Example 100 random sample sets</a:t>
            </a:r>
          </a:p>
          <a:p>
            <a:pPr marL="411480" lvl="1" indent="0">
              <a:buNone/>
              <a:defRPr/>
            </a:pPr>
            <a:r>
              <a:rPr lang="en-US" dirty="0">
                <a:latin typeface="Calibri" charset="0"/>
              </a:rPr>
              <a:t>	range=1800-2200</a:t>
            </a:r>
          </a:p>
          <a:p>
            <a:pPr marL="411480" lvl="1" indent="0">
              <a:buNone/>
              <a:defRPr/>
            </a:pPr>
            <a:r>
              <a:rPr lang="en-US" dirty="0">
                <a:latin typeface="Calibri" charset="0"/>
              </a:rPr>
              <a:t>	range= 8000-12000</a:t>
            </a:r>
          </a:p>
          <a:p>
            <a:pPr marL="411480" lvl="1" indent="0">
              <a:buNone/>
              <a:defRPr/>
            </a:pPr>
            <a:r>
              <a:rPr lang="en-US" dirty="0">
                <a:latin typeface="Calibri" charset="0"/>
              </a:rPr>
              <a:t>	range=450-550</a:t>
            </a:r>
          </a:p>
          <a:p>
            <a:pPr lvl="1" eaLnBrk="1" hangingPunct="1">
              <a:defRPr/>
            </a:pPr>
            <a:endParaRPr lang="en-US" dirty="0">
              <a:latin typeface="Calibri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18435" name="TextBox 14"/>
          <p:cNvSpPr txBox="1">
            <a:spLocks noChangeArrowheads="1"/>
          </p:cNvSpPr>
          <p:nvPr/>
        </p:nvSpPr>
        <p:spPr bwMode="auto">
          <a:xfrm>
            <a:off x="4097790" y="4428143"/>
            <a:ext cx="774383" cy="840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20" dirty="0"/>
              <a:t>🐯</a:t>
            </a:r>
          </a:p>
          <a:p>
            <a:pPr eaLnBrk="1" hangingPunct="1"/>
            <a:r>
              <a:rPr lang="en-US" sz="1620" dirty="0"/>
              <a:t>🐞</a:t>
            </a:r>
          </a:p>
          <a:p>
            <a:pPr eaLnBrk="1" hangingPunct="1"/>
            <a:r>
              <a:rPr lang="en-US" sz="1620" dirty="0"/>
              <a:t>👽</a:t>
            </a:r>
          </a:p>
        </p:txBody>
      </p:sp>
      <p:pic>
        <p:nvPicPr>
          <p:cNvPr id="18437" name="Picture 6" descr="tiger_coun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028" y="1915087"/>
            <a:ext cx="7607360" cy="217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F86D3F1-F028-EF47-963E-3C1E57479380}"/>
              </a:ext>
            </a:extLst>
          </p:cNvPr>
          <p:cNvSpPr txBox="1"/>
          <p:nvPr/>
        </p:nvSpPr>
        <p:spPr>
          <a:xfrm>
            <a:off x="8008702" y="5268373"/>
            <a:ext cx="15696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Gloor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et al Front. Micro. 2017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C4F489-5144-780D-FA82-4136B4328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79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 eaLnBrk="1" hangingPunct="1"/>
            <a:r>
              <a:rPr lang="en-US" dirty="0">
                <a:latin typeface="Calibri" charset="0"/>
              </a:rPr>
              <a:t>As delivered by sequencing</a:t>
            </a:r>
          </a:p>
        </p:txBody>
      </p:sp>
      <p:pic>
        <p:nvPicPr>
          <p:cNvPr id="20481" name="Content Placeholder 4" descr="tiger_prop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" r="-240"/>
          <a:stretch>
            <a:fillRect/>
          </a:stretch>
        </p:blipFill>
        <p:spPr>
          <a:xfrm>
            <a:off x="2447689" y="1515599"/>
            <a:ext cx="4665704" cy="3627467"/>
          </a:xfr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20483" name="TextBox 8"/>
          <p:cNvSpPr txBox="1">
            <a:spLocks noChangeArrowheads="1"/>
          </p:cNvSpPr>
          <p:nvPr/>
        </p:nvSpPr>
        <p:spPr bwMode="auto">
          <a:xfrm>
            <a:off x="7411461" y="3222539"/>
            <a:ext cx="3256541" cy="2363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102870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20" b="1" u="sng" dirty="0"/>
              <a:t>Constant sum of 1000</a:t>
            </a:r>
            <a:endParaRPr lang="en-US" sz="1620" dirty="0"/>
          </a:p>
          <a:p>
            <a:pPr eaLnBrk="1" hangingPunct="1"/>
            <a:r>
              <a:rPr lang="en-US" sz="1620" dirty="0">
                <a:solidFill>
                  <a:schemeClr val="bg1">
                    <a:lumMod val="65000"/>
                  </a:schemeClr>
                </a:solidFill>
              </a:rPr>
              <a:t>Constant sum operations:</a:t>
            </a:r>
          </a:p>
          <a:p>
            <a:pPr lvl="1" eaLnBrk="1" hangingPunct="1">
              <a:buFont typeface="Wingdings" charset="0"/>
              <a:buChar char="Ø"/>
            </a:pPr>
            <a:r>
              <a:rPr lang="en-US" sz="1440" dirty="0">
                <a:solidFill>
                  <a:schemeClr val="bg1">
                    <a:lumMod val="65000"/>
                  </a:schemeClr>
                </a:solidFill>
              </a:rPr>
              <a:t>Library preparation</a:t>
            </a:r>
          </a:p>
          <a:p>
            <a:pPr lvl="1" eaLnBrk="1" hangingPunct="1">
              <a:buFont typeface="Wingdings" charset="0"/>
              <a:buChar char="Ø"/>
            </a:pPr>
            <a:r>
              <a:rPr lang="en-US" sz="1440" dirty="0" err="1">
                <a:solidFill>
                  <a:schemeClr val="bg1">
                    <a:lumMod val="65000"/>
                  </a:schemeClr>
                </a:solidFill>
              </a:rPr>
              <a:t>Mulitplexing</a:t>
            </a:r>
            <a:endParaRPr lang="en-US" sz="1440" dirty="0">
              <a:solidFill>
                <a:schemeClr val="bg1">
                  <a:lumMod val="65000"/>
                </a:schemeClr>
              </a:solidFill>
            </a:endParaRPr>
          </a:p>
          <a:p>
            <a:pPr lvl="1" eaLnBrk="1" hangingPunct="1">
              <a:buFont typeface="Wingdings" charset="0"/>
              <a:buChar char="Ø"/>
            </a:pPr>
            <a:r>
              <a:rPr lang="en-US" sz="1440" dirty="0">
                <a:solidFill>
                  <a:schemeClr val="bg1">
                    <a:lumMod val="65000"/>
                  </a:schemeClr>
                </a:solidFill>
              </a:rPr>
              <a:t>Sequencing</a:t>
            </a:r>
          </a:p>
          <a:p>
            <a:pPr lvl="1" eaLnBrk="1" hangingPunct="1">
              <a:buFont typeface="Wingdings" charset="0"/>
              <a:buChar char="Ø"/>
            </a:pPr>
            <a:r>
              <a:rPr lang="en-US" sz="1440" dirty="0">
                <a:solidFill>
                  <a:schemeClr val="bg1">
                    <a:lumMod val="65000"/>
                  </a:schemeClr>
                </a:solidFill>
              </a:rPr>
              <a:t>Count normalization</a:t>
            </a:r>
          </a:p>
          <a:p>
            <a:pPr lvl="2" eaLnBrk="1" hangingPunct="1">
              <a:buFont typeface="Wingdings" charset="0"/>
              <a:buChar char="Ø"/>
            </a:pPr>
            <a:r>
              <a:rPr lang="en-US" sz="1440" dirty="0">
                <a:solidFill>
                  <a:schemeClr val="bg1">
                    <a:lumMod val="65000"/>
                  </a:schemeClr>
                </a:solidFill>
              </a:rPr>
              <a:t>RLE, TMM, CSS, CLR, …</a:t>
            </a:r>
          </a:p>
          <a:p>
            <a:pPr lvl="1" eaLnBrk="1" hangingPunct="1">
              <a:buFont typeface="Wingdings" charset="0"/>
              <a:buChar char="Ø"/>
            </a:pPr>
            <a:r>
              <a:rPr lang="en-US" sz="1440" dirty="0">
                <a:solidFill>
                  <a:schemeClr val="bg1">
                    <a:lumMod val="65000"/>
                  </a:schemeClr>
                </a:solidFill>
              </a:rPr>
              <a:t>Rarefaction</a:t>
            </a:r>
          </a:p>
          <a:p>
            <a:pPr lvl="1" eaLnBrk="1" hangingPunct="1">
              <a:buFont typeface="Wingdings" charset="0"/>
              <a:buChar char="Ø"/>
            </a:pPr>
            <a:r>
              <a:rPr lang="en-US" sz="1440" dirty="0">
                <a:solidFill>
                  <a:schemeClr val="bg1">
                    <a:lumMod val="65000"/>
                  </a:schemeClr>
                </a:solidFill>
              </a:rPr>
              <a:t>Proportion, percentage, relative abundance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3D6B0A-5493-3F4A-85BA-D04B3763DE5A}"/>
              </a:ext>
            </a:extLst>
          </p:cNvPr>
          <p:cNvSpPr txBox="1"/>
          <p:nvPr/>
        </p:nvSpPr>
        <p:spPr>
          <a:xfrm>
            <a:off x="7981950" y="6423497"/>
            <a:ext cx="15696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Gloor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et al Front. Micro. 2017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EC9F7C-3043-974B-A3C7-9DA392F35528}"/>
              </a:ext>
            </a:extLst>
          </p:cNvPr>
          <p:cNvSpPr txBox="1"/>
          <p:nvPr/>
        </p:nvSpPr>
        <p:spPr>
          <a:xfrm>
            <a:off x="1909998" y="5011044"/>
            <a:ext cx="62128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charset="0"/>
              <a:buChar char="•"/>
            </a:pPr>
            <a:r>
              <a:rPr lang="en-US" dirty="0"/>
              <a:t>Simplex: one fewer dimensions than variables</a:t>
            </a:r>
          </a:p>
          <a:p>
            <a:pPr>
              <a:buFont typeface="Arial" charset="0"/>
              <a:buChar char="•"/>
            </a:pPr>
            <a:r>
              <a:rPr lang="en-US" dirty="0"/>
              <a:t>Problems remain regardless of dimension</a:t>
            </a:r>
          </a:p>
          <a:p>
            <a:pPr lvl="1">
              <a:buFont typeface="Arial" charset="0"/>
              <a:buChar char="•"/>
            </a:pPr>
            <a:r>
              <a:rPr lang="en-US" dirty="0" err="1"/>
              <a:t>Subsetting</a:t>
            </a:r>
            <a:r>
              <a:rPr lang="en-US" dirty="0"/>
              <a:t> the composition puts us on a different simplex</a:t>
            </a:r>
          </a:p>
          <a:p>
            <a:pPr>
              <a:buFont typeface="Arial" charset="0"/>
              <a:buChar char="•"/>
            </a:pPr>
            <a:r>
              <a:rPr lang="en-US" dirty="0"/>
              <a:t>More dimensions make it “look OK” but it’s not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E3A3C-DA9A-4331-22A2-6BD7B96F9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498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EE36C-90E8-4E92-3F3D-CCDBA8587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Motivation">
            <a:extLst>
              <a:ext uri="{FF2B5EF4-FFF2-40B4-BE49-F238E27FC236}">
                <a16:creationId xmlns:a16="http://schemas.microsoft.com/office/drawing/2014/main" id="{B4F67D36-FAA8-B926-2AD4-D25A92B00D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pPr marL="293370" indent="-293370" defTabSz="394335">
              <a:spcBef>
                <a:spcPts val="800"/>
              </a:spcBef>
              <a:defRPr sz="4224"/>
            </a:pPr>
            <a:r>
              <a:rPr lang="en-CA" sz="4400" b="1" dirty="0"/>
              <a:t>Compositional operations (     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7A1B48-14A7-66C0-2EF6-A30F1DCE2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12</a:t>
            </a:fld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6C2C09-B69A-920B-704D-37F26178F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513" y="2265218"/>
            <a:ext cx="10799401" cy="23483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452596-FFCE-309B-14CF-4D8976C14D26}"/>
              </a:ext>
            </a:extLst>
          </p:cNvPr>
          <p:cNvSpPr txBox="1"/>
          <p:nvPr/>
        </p:nvSpPr>
        <p:spPr>
          <a:xfrm>
            <a:off x="7636070" y="4844394"/>
            <a:ext cx="19490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Measurement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D718D1-CAF2-D450-4E42-6E470CFC7CF5}"/>
              </a:ext>
            </a:extLst>
          </p:cNvPr>
          <p:cNvSpPr txBox="1"/>
          <p:nvPr/>
        </p:nvSpPr>
        <p:spPr>
          <a:xfrm>
            <a:off x="1037970" y="4844395"/>
            <a:ext cx="1030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Reality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C6628AF-B843-9559-F092-2F0229702BDF}"/>
              </a:ext>
            </a:extLst>
          </p:cNvPr>
          <p:cNvCxnSpPr>
            <a:cxnSpLocks/>
          </p:cNvCxnSpPr>
          <p:nvPr/>
        </p:nvCxnSpPr>
        <p:spPr>
          <a:xfrm>
            <a:off x="2193727" y="5109733"/>
            <a:ext cx="5311254" cy="0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EA77E1-1917-B3E0-C4DA-97B2166D8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Block Arc 4">
            <a:extLst>
              <a:ext uri="{FF2B5EF4-FFF2-40B4-BE49-F238E27FC236}">
                <a16:creationId xmlns:a16="http://schemas.microsoft.com/office/drawing/2014/main" id="{C5AABD62-AA16-2039-0B86-7D77437C9B1E}"/>
              </a:ext>
            </a:extLst>
          </p:cNvPr>
          <p:cNvSpPr/>
          <p:nvPr/>
        </p:nvSpPr>
        <p:spPr>
          <a:xfrm>
            <a:off x="2641600" y="2265218"/>
            <a:ext cx="482600" cy="452582"/>
          </a:xfrm>
          <a:prstGeom prst="blockArc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Block Arc 6">
            <a:extLst>
              <a:ext uri="{FF2B5EF4-FFF2-40B4-BE49-F238E27FC236}">
                <a16:creationId xmlns:a16="http://schemas.microsoft.com/office/drawing/2014/main" id="{CB74204C-ABD7-0AA3-E651-C093380CFB59}"/>
              </a:ext>
            </a:extLst>
          </p:cNvPr>
          <p:cNvSpPr/>
          <p:nvPr/>
        </p:nvSpPr>
        <p:spPr>
          <a:xfrm>
            <a:off x="5568626" y="2265218"/>
            <a:ext cx="482600" cy="452582"/>
          </a:xfrm>
          <a:prstGeom prst="blockArc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573D6167-5537-DBDC-8A6E-BF33408B0D04}"/>
              </a:ext>
            </a:extLst>
          </p:cNvPr>
          <p:cNvSpPr/>
          <p:nvPr/>
        </p:nvSpPr>
        <p:spPr>
          <a:xfrm>
            <a:off x="6803457" y="2265218"/>
            <a:ext cx="482600" cy="452582"/>
          </a:xfrm>
          <a:prstGeom prst="blockArc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Block Arc 9">
            <a:extLst>
              <a:ext uri="{FF2B5EF4-FFF2-40B4-BE49-F238E27FC236}">
                <a16:creationId xmlns:a16="http://schemas.microsoft.com/office/drawing/2014/main" id="{183C9A70-AA35-23B0-8363-43F714328F1D}"/>
              </a:ext>
            </a:extLst>
          </p:cNvPr>
          <p:cNvSpPr/>
          <p:nvPr/>
        </p:nvSpPr>
        <p:spPr>
          <a:xfrm>
            <a:off x="3638144" y="2265218"/>
            <a:ext cx="1172225" cy="452582"/>
          </a:xfrm>
          <a:prstGeom prst="blockArc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lock Arc 10">
            <a:extLst>
              <a:ext uri="{FF2B5EF4-FFF2-40B4-BE49-F238E27FC236}">
                <a16:creationId xmlns:a16="http://schemas.microsoft.com/office/drawing/2014/main" id="{1B5A7F50-EB74-C72B-C896-5876DFEEA8EE}"/>
              </a:ext>
            </a:extLst>
          </p:cNvPr>
          <p:cNvSpPr/>
          <p:nvPr/>
        </p:nvSpPr>
        <p:spPr>
          <a:xfrm>
            <a:off x="7331972" y="839715"/>
            <a:ext cx="482600" cy="452582"/>
          </a:xfrm>
          <a:prstGeom prst="blockArc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Block Arc 11">
            <a:extLst>
              <a:ext uri="{FF2B5EF4-FFF2-40B4-BE49-F238E27FC236}">
                <a16:creationId xmlns:a16="http://schemas.microsoft.com/office/drawing/2014/main" id="{6F781A7D-0AE1-08F0-4C3E-ECB5BF4FF14B}"/>
              </a:ext>
            </a:extLst>
          </p:cNvPr>
          <p:cNvSpPr/>
          <p:nvPr/>
        </p:nvSpPr>
        <p:spPr>
          <a:xfrm>
            <a:off x="1070607" y="2265218"/>
            <a:ext cx="1215394" cy="452582"/>
          </a:xfrm>
          <a:prstGeom prst="blockArc">
            <a:avLst/>
          </a:prstGeom>
          <a:pattFill prst="dkVert">
            <a:fgClr>
              <a:srgbClr val="7030A0"/>
            </a:fgClr>
            <a:bgClr>
              <a:schemeClr val="bg1"/>
            </a:bgClr>
          </a:patt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7708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dirty="0">
                <a:latin typeface="Calibri" charset="0"/>
              </a:rPr>
              <a:t>Log-ratios for </a:t>
            </a:r>
            <a:r>
              <a:rPr lang="en-US" dirty="0" err="1">
                <a:latin typeface="Calibri" charset="0"/>
              </a:rPr>
              <a:t>CoDa</a:t>
            </a:r>
            <a:endParaRPr lang="en-US" dirty="0">
              <a:latin typeface="Calibri" charset="0"/>
            </a:endParaRPr>
          </a:p>
        </p:txBody>
      </p:sp>
      <p:pic>
        <p:nvPicPr>
          <p:cNvPr id="21517" name="Content Placeholder 27" descr="TLA_3D.pd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2494" b="-32494"/>
          <a:stretch>
            <a:fillRect/>
          </a:stretch>
        </p:blipFill>
        <p:spPr>
          <a:xfrm>
            <a:off x="4067368" y="1521801"/>
            <a:ext cx="4603954" cy="2531564"/>
          </a:xfr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21506" name="TextBox 9"/>
          <p:cNvSpPr txBox="1">
            <a:spLocks noChangeArrowheads="1"/>
          </p:cNvSpPr>
          <p:nvPr/>
        </p:nvSpPr>
        <p:spPr bwMode="auto">
          <a:xfrm>
            <a:off x="4458366" y="1800874"/>
            <a:ext cx="882198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20" dirty="0"/>
              <a:t>Count</a:t>
            </a:r>
          </a:p>
        </p:txBody>
      </p:sp>
      <p:sp>
        <p:nvSpPr>
          <p:cNvPr id="21507" name="TextBox 10"/>
          <p:cNvSpPr txBox="1">
            <a:spLocks noChangeArrowheads="1"/>
          </p:cNvSpPr>
          <p:nvPr/>
        </p:nvSpPr>
        <p:spPr bwMode="auto">
          <a:xfrm>
            <a:off x="5821491" y="1795907"/>
            <a:ext cx="1378613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20" dirty="0"/>
              <a:t>Sequencing</a:t>
            </a:r>
          </a:p>
        </p:txBody>
      </p:sp>
      <p:sp>
        <p:nvSpPr>
          <p:cNvPr id="21508" name="TextBox 11"/>
          <p:cNvSpPr txBox="1">
            <a:spLocks noChangeArrowheads="1"/>
          </p:cNvSpPr>
          <p:nvPr/>
        </p:nvSpPr>
        <p:spPr bwMode="auto">
          <a:xfrm>
            <a:off x="7522803" y="1867546"/>
            <a:ext cx="977784" cy="3416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20" dirty="0"/>
              <a:t>Simplex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10413" y="3328209"/>
            <a:ext cx="357790" cy="230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112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329137" y="3314829"/>
            <a:ext cx="357790" cy="230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216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567614" y="2132344"/>
            <a:ext cx="300082" cy="230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27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998972" y="3064669"/>
            <a:ext cx="300082" cy="230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66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8500587" y="3064669"/>
            <a:ext cx="357790" cy="230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740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874794" y="2136370"/>
            <a:ext cx="357790" cy="2308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853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522804" y="6308208"/>
            <a:ext cx="2138727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Aitchison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1986. Stat. Anal. Comp Data</a:t>
            </a:r>
          </a:p>
          <a:p>
            <a:pPr>
              <a:defRPr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Pawlowsky-Glahn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2015. Mod. Anal.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CoDa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518" name="TextBox 25"/>
          <p:cNvSpPr txBox="1">
            <a:spLocks noChangeArrowheads="1"/>
          </p:cNvSpPr>
          <p:nvPr/>
        </p:nvSpPr>
        <p:spPr bwMode="auto">
          <a:xfrm>
            <a:off x="3575576" y="3628506"/>
            <a:ext cx="3902800" cy="18374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algn="ctr">
              <a:defRPr/>
            </a:pPr>
            <a:endParaRPr lang="en-US" sz="1620" dirty="0"/>
          </a:p>
          <a:p>
            <a:pPr algn="ctr">
              <a:defRPr/>
            </a:pPr>
            <a:r>
              <a:rPr lang="en-US" sz="1620" b="1" dirty="0" err="1"/>
              <a:t>clr</a:t>
            </a:r>
            <a:r>
              <a:rPr lang="en-US" sz="1620" b="1" dirty="0"/>
              <a:t>(x) = [ log(x</a:t>
            </a:r>
            <a:r>
              <a:rPr lang="en-US" sz="1620" b="1" baseline="-25000" dirty="0"/>
              <a:t>1</a:t>
            </a:r>
            <a:r>
              <a:rPr lang="en-US" sz="1620" b="1" dirty="0"/>
              <a:t>/</a:t>
            </a:r>
            <a:r>
              <a:rPr lang="en-US" sz="1620" b="1" dirty="0" err="1"/>
              <a:t>g</a:t>
            </a:r>
            <a:r>
              <a:rPr lang="en-US" sz="1620" b="1" baseline="-25000" dirty="0" err="1"/>
              <a:t>X</a:t>
            </a:r>
            <a:r>
              <a:rPr lang="en-US" sz="1620" b="1" dirty="0"/>
              <a:t>), log(x</a:t>
            </a:r>
            <a:r>
              <a:rPr lang="en-US" sz="1620" b="1" baseline="-25000" dirty="0"/>
              <a:t>2</a:t>
            </a:r>
            <a:r>
              <a:rPr lang="en-US" sz="1620" b="1" dirty="0"/>
              <a:t>/</a:t>
            </a:r>
            <a:r>
              <a:rPr lang="en-US" sz="1620" b="1" dirty="0" err="1"/>
              <a:t>g</a:t>
            </a:r>
            <a:r>
              <a:rPr lang="en-US" sz="1620" b="1" baseline="-25000" dirty="0" err="1"/>
              <a:t>X</a:t>
            </a:r>
            <a:r>
              <a:rPr lang="en-US" sz="1620" b="1" dirty="0"/>
              <a:t>), </a:t>
            </a:r>
            <a:r>
              <a:rPr lang="is-IS" sz="1620" b="1" dirty="0"/>
              <a:t>… log(x</a:t>
            </a:r>
            <a:r>
              <a:rPr lang="is-IS" sz="1620" b="1" baseline="-25000" dirty="0"/>
              <a:t>D</a:t>
            </a:r>
            <a:r>
              <a:rPr lang="is-IS" sz="1620" b="1" dirty="0"/>
              <a:t>/g</a:t>
            </a:r>
            <a:r>
              <a:rPr lang="is-IS" sz="1620" b="1" baseline="-25000" dirty="0"/>
              <a:t>X</a:t>
            </a:r>
            <a:r>
              <a:rPr lang="is-IS" sz="1620" b="1" dirty="0"/>
              <a:t>) ]</a:t>
            </a:r>
          </a:p>
          <a:p>
            <a:pPr algn="ctr">
              <a:defRPr/>
            </a:pPr>
            <a:endParaRPr lang="is-IS" sz="1620" b="1" dirty="0"/>
          </a:p>
          <a:p>
            <a:pPr algn="ctr">
              <a:defRPr/>
            </a:pPr>
            <a:r>
              <a:rPr lang="en-US" sz="1620" dirty="0"/>
              <a:t>X = [ x</a:t>
            </a:r>
            <a:r>
              <a:rPr lang="en-US" sz="1620" baseline="-25000" dirty="0"/>
              <a:t>1</a:t>
            </a:r>
            <a:r>
              <a:rPr lang="en-US" sz="1620" dirty="0"/>
              <a:t>, x</a:t>
            </a:r>
            <a:r>
              <a:rPr lang="en-US" sz="1620" baseline="-25000" dirty="0"/>
              <a:t>2</a:t>
            </a:r>
            <a:r>
              <a:rPr lang="en-US" sz="1620" dirty="0"/>
              <a:t>, </a:t>
            </a:r>
            <a:r>
              <a:rPr lang="is-IS" sz="1620" dirty="0"/>
              <a:t>… x</a:t>
            </a:r>
            <a:r>
              <a:rPr lang="is-IS" sz="1620" baseline="-25000" dirty="0"/>
              <a:t>D</a:t>
            </a:r>
            <a:r>
              <a:rPr lang="is-IS" sz="1620" dirty="0"/>
              <a:t> ], </a:t>
            </a:r>
            <a:r>
              <a:rPr lang="en-US" sz="1620" dirty="0" err="1"/>
              <a:t>g</a:t>
            </a:r>
            <a:r>
              <a:rPr lang="en-US" sz="1620" baseline="-25000" dirty="0" err="1"/>
              <a:t>X</a:t>
            </a:r>
            <a:r>
              <a:rPr lang="en-US" sz="1620" dirty="0"/>
              <a:t> = geometric mean of </a:t>
            </a:r>
            <a:r>
              <a:rPr lang="en-CA" sz="1620" dirty="0"/>
              <a:t>X</a:t>
            </a:r>
          </a:p>
          <a:p>
            <a:pPr algn="ctr">
              <a:defRPr/>
            </a:pPr>
            <a:endParaRPr lang="en-CA" sz="1620" dirty="0"/>
          </a:p>
          <a:p>
            <a:pPr algn="ctr">
              <a:defRPr/>
            </a:pPr>
            <a:r>
              <a:rPr lang="en-CA" sz="1620" dirty="0"/>
              <a:t>Hidden assumptions in </a:t>
            </a:r>
            <a:r>
              <a:rPr lang="en-US" sz="1620" dirty="0"/>
              <a:t>x</a:t>
            </a:r>
            <a:r>
              <a:rPr lang="en-US" sz="1620" b="1" baseline="-25000" dirty="0"/>
              <a:t>i</a:t>
            </a:r>
            <a:r>
              <a:rPr lang="en-CA" sz="1620" b="1" baseline="-25000" dirty="0"/>
              <a:t> </a:t>
            </a:r>
            <a:r>
              <a:rPr lang="en-CA" sz="1620" dirty="0"/>
              <a:t>and</a:t>
            </a:r>
            <a:r>
              <a:rPr lang="en-CA" sz="1620" b="1" baseline="-25000" dirty="0"/>
              <a:t> </a:t>
            </a:r>
            <a:r>
              <a:rPr lang="en-CA" sz="1620" dirty="0"/>
              <a:t>in </a:t>
            </a:r>
            <a:r>
              <a:rPr lang="en-US" sz="1620" dirty="0" err="1"/>
              <a:t>g</a:t>
            </a:r>
            <a:r>
              <a:rPr lang="en-US" sz="1620" baseline="-25000" dirty="0" err="1"/>
              <a:t>X</a:t>
            </a:r>
            <a:r>
              <a:rPr lang="en-CA" sz="1620" dirty="0"/>
              <a:t>!</a:t>
            </a:r>
            <a:endParaRPr lang="is-IS" sz="1620" dirty="0"/>
          </a:p>
          <a:p>
            <a:pPr algn="ctr">
              <a:defRPr/>
            </a:pPr>
            <a:endParaRPr lang="is-IS" sz="162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3D8F27-9B69-693E-B44B-11D12E479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992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pPr lvl="1"/>
            <a:r>
              <a:rPr lang="en-US" sz="4000" b="1" dirty="0">
                <a:latin typeface="+mj-lt"/>
              </a:rPr>
              <a:t>CLR is a poor approximation of the environment</a:t>
            </a:r>
            <a:endParaRPr lang="en-US" sz="4000" b="1" dirty="0">
              <a:latin typeface="+mn-lt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7AE84-5D75-3D47-8CF5-14CFA4FF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14</a:t>
            </a:fld>
            <a:endParaRPr lang="en-CA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FCE0276-FBB4-8C4A-0FD2-3F013B4F2F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727" y="1623609"/>
            <a:ext cx="5768104" cy="391263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85F7B9C-04A2-1132-8023-71FBD234139B}"/>
              </a:ext>
            </a:extLst>
          </p:cNvPr>
          <p:cNvSpPr txBox="1"/>
          <p:nvPr/>
        </p:nvSpPr>
        <p:spPr>
          <a:xfrm>
            <a:off x="5952936" y="5405560"/>
            <a:ext cx="2186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Gustafson 2015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45A0BB-CB03-8268-F0B5-D81FAD68983E}"/>
              </a:ext>
            </a:extLst>
          </p:cNvPr>
          <p:cNvSpPr txBox="1"/>
          <p:nvPr/>
        </p:nvSpPr>
        <p:spPr>
          <a:xfrm>
            <a:off x="8139112" y="1619908"/>
            <a:ext cx="35819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/>
              <a:t>The CLR is a point estimate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CA" sz="2400" dirty="0"/>
              <a:t>All other normalizations less interpretable</a:t>
            </a:r>
          </a:p>
          <a:p>
            <a:endParaRPr lang="en-CA" sz="2400" dirty="0"/>
          </a:p>
          <a:p>
            <a:endParaRPr lang="en-CA" sz="2400" dirty="0"/>
          </a:p>
          <a:p>
            <a:r>
              <a:rPr lang="en-CA" sz="2400" dirty="0"/>
              <a:t>Nixon/Silverman show that </a:t>
            </a:r>
            <a:r>
              <a:rPr lang="en-CA" sz="2400" dirty="0" err="1"/>
              <a:t>CoDa</a:t>
            </a:r>
            <a:r>
              <a:rPr lang="en-CA" sz="2400" dirty="0"/>
              <a:t>/ sequencing is PID and that a full posterior model has less bias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94799-8898-0279-207C-1413C0F13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</p:spTree>
    <p:extLst>
      <p:ext uri="{BB962C8B-B14F-4D97-AF65-F5344CB8AC3E}">
        <p14:creationId xmlns:p14="http://schemas.microsoft.com/office/powerpoint/2010/main" val="24016755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0DA6D-283C-E8E5-91E7-0504D5822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Box 1976-1977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42712-5428-DCA6-C5D6-A261050B1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71519" cy="4351338"/>
          </a:xfrm>
        </p:spPr>
        <p:txBody>
          <a:bodyPr>
            <a:normAutofit/>
          </a:bodyPr>
          <a:lstStyle/>
          <a:p>
            <a:r>
              <a:rPr lang="en-US" dirty="0"/>
              <a:t>All models are wrong, some models are useful	</a:t>
            </a:r>
          </a:p>
          <a:p>
            <a:endParaRPr lang="en-US" dirty="0"/>
          </a:p>
          <a:p>
            <a:r>
              <a:rPr lang="en-US" dirty="0"/>
              <a:t>We are producing a less wrong model, that is more useful</a:t>
            </a:r>
          </a:p>
          <a:p>
            <a:endParaRPr lang="en-US" dirty="0"/>
          </a:p>
          <a:p>
            <a:r>
              <a:rPr lang="en-US" dirty="0"/>
              <a:t>Never underestimate the power of a simple sound bite!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C1F41F-D4F7-7A87-981D-51D069AE4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FEC6ED-3D17-E916-733A-52915E600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15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EEB1C13-AC19-5757-BA54-99CCD44B4C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8938" y="1027906"/>
            <a:ext cx="2574862" cy="3867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80997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41BAD-FD98-08BC-2FA0-464FC0D65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b="1" dirty="0" err="1"/>
              <a:t>clr</a:t>
            </a:r>
            <a:r>
              <a:rPr lang="en-US" b="1" dirty="0"/>
              <a:t>(x) = [ log(x</a:t>
            </a:r>
            <a:r>
              <a:rPr lang="en-US" b="1" baseline="-25000" dirty="0"/>
              <a:t>1</a:t>
            </a:r>
            <a:r>
              <a:rPr lang="en-US" b="1" dirty="0"/>
              <a:t>/</a:t>
            </a:r>
            <a:r>
              <a:rPr lang="en-US" b="1" dirty="0" err="1"/>
              <a:t>g</a:t>
            </a:r>
            <a:r>
              <a:rPr lang="en-US" b="1" baseline="-25000" dirty="0" err="1"/>
              <a:t>X</a:t>
            </a:r>
            <a:r>
              <a:rPr lang="en-US" b="1" dirty="0"/>
              <a:t>), log(x</a:t>
            </a:r>
            <a:r>
              <a:rPr lang="en-US" b="1" baseline="-25000" dirty="0"/>
              <a:t>2</a:t>
            </a:r>
            <a:r>
              <a:rPr lang="en-US" b="1" dirty="0"/>
              <a:t>/</a:t>
            </a:r>
            <a:r>
              <a:rPr lang="en-US" b="1" dirty="0" err="1"/>
              <a:t>g</a:t>
            </a:r>
            <a:r>
              <a:rPr lang="en-US" b="1" baseline="-25000" dirty="0" err="1"/>
              <a:t>X</a:t>
            </a:r>
            <a:r>
              <a:rPr lang="en-US" b="1" dirty="0"/>
              <a:t>), </a:t>
            </a:r>
            <a:r>
              <a:rPr lang="is-IS" b="1" dirty="0"/>
              <a:t>… log(x</a:t>
            </a:r>
            <a:r>
              <a:rPr lang="is-IS" b="1" baseline="-25000" dirty="0"/>
              <a:t>D</a:t>
            </a:r>
            <a:r>
              <a:rPr lang="is-IS" b="1" dirty="0"/>
              <a:t>/g</a:t>
            </a:r>
            <a:r>
              <a:rPr lang="is-IS" b="1" baseline="-25000" dirty="0"/>
              <a:t>X</a:t>
            </a:r>
            <a:r>
              <a:rPr lang="is-IS" b="1" dirty="0"/>
              <a:t>) 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24C95-7B46-8681-A3A4-E876AA6928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Each </a:t>
            </a:r>
            <a:r>
              <a:rPr lang="en-US" b="1" dirty="0"/>
              <a:t>x</a:t>
            </a:r>
            <a:r>
              <a:rPr lang="en-US" b="1" baseline="-25000" dirty="0"/>
              <a:t>i</a:t>
            </a:r>
            <a:r>
              <a:rPr lang="en-US" dirty="0"/>
              <a:t> is a point estimate, as is </a:t>
            </a:r>
            <a:r>
              <a:rPr lang="en-US" b="1" dirty="0" err="1"/>
              <a:t>g</a:t>
            </a:r>
            <a:r>
              <a:rPr lang="en-US" b="1" baseline="-25000" dirty="0" err="1"/>
              <a:t>X</a:t>
            </a:r>
            <a:endParaRPr lang="en-US" b="1" baseline="-25000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Original ALDEx2 controlled for the excess precision of </a:t>
            </a:r>
            <a:r>
              <a:rPr lang="en-US" b="1" dirty="0"/>
              <a:t>x</a:t>
            </a:r>
            <a:r>
              <a:rPr lang="en-US" b="1" baseline="-25000" dirty="0"/>
              <a:t>i</a:t>
            </a:r>
            <a:endParaRPr lang="en-US" dirty="0"/>
          </a:p>
          <a:p>
            <a:pPr lvl="1"/>
            <a:r>
              <a:rPr lang="en-US" dirty="0"/>
              <a:t>More data makes the numerator more accurate</a:t>
            </a:r>
          </a:p>
          <a:p>
            <a:pPr lvl="2"/>
            <a:r>
              <a:rPr lang="en-US" dirty="0"/>
              <a:t>This can be modelled</a:t>
            </a:r>
          </a:p>
          <a:p>
            <a:pPr marL="914400" lvl="2" indent="0">
              <a:buNone/>
            </a:pPr>
            <a:endParaRPr lang="en-US" dirty="0"/>
          </a:p>
          <a:p>
            <a:r>
              <a:rPr lang="en-US" dirty="0"/>
              <a:t>New ALDEx2 also controls for the denominator</a:t>
            </a:r>
          </a:p>
          <a:p>
            <a:pPr lvl="1"/>
            <a:r>
              <a:rPr lang="en-US" dirty="0"/>
              <a:t>More data has little effect on the denominator</a:t>
            </a:r>
          </a:p>
          <a:p>
            <a:pPr lvl="2"/>
            <a:r>
              <a:rPr lang="en-US" dirty="0"/>
              <a:t>Leads to inflated power problem in the transcriptome</a:t>
            </a:r>
          </a:p>
          <a:p>
            <a:pPr lvl="2"/>
            <a:r>
              <a:rPr lang="en-US" dirty="0"/>
              <a:t>Scale can fix this!</a:t>
            </a:r>
          </a:p>
          <a:p>
            <a:pPr lvl="2"/>
            <a:endParaRPr lang="en-US" dirty="0"/>
          </a:p>
          <a:p>
            <a:r>
              <a:rPr lang="en-US" dirty="0"/>
              <a:t>We need to acknowledge both as being flawed measures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DD4072-4096-AEC9-1ABC-198588A1D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E128A-06D4-45DD-FFB4-A7FEC248C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15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ALDEx2 (original): probabilistic </a:t>
            </a:r>
            <a:r>
              <a:rPr lang="en-US" dirty="0" err="1"/>
              <a:t>CoDa</a:t>
            </a:r>
            <a:endParaRPr lang="en-US" dirty="0"/>
          </a:p>
        </p:txBody>
      </p:sp>
      <p:pic>
        <p:nvPicPr>
          <p:cNvPr id="6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512" r="-1512"/>
          <a:stretch>
            <a:fillRect/>
          </a:stretch>
        </p:blipFill>
        <p:spPr>
          <a:xfrm>
            <a:off x="1008382" y="2237091"/>
            <a:ext cx="5247112" cy="2886095"/>
          </a:xfr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792980" y="6920867"/>
            <a:ext cx="2606040" cy="328613"/>
          </a:xfrm>
        </p:spPr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748473" y="1928465"/>
            <a:ext cx="3690927" cy="2973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Arial"/>
              <a:buChar char="•"/>
            </a:pPr>
            <a:r>
              <a:rPr lang="en-US" sz="1440" dirty="0"/>
              <a:t>Generate posterior estimates of the data consistent with the observed data and the chosen  prior(s)</a:t>
            </a:r>
          </a:p>
          <a:p>
            <a:pPr marL="668655" lvl="1" indent="-257175">
              <a:buFont typeface="Arial"/>
              <a:buChar char="•"/>
            </a:pPr>
            <a:r>
              <a:rPr lang="en-US" sz="1440" dirty="0"/>
              <a:t>Dirichlet instances</a:t>
            </a:r>
          </a:p>
          <a:p>
            <a:pPr marL="257175" indent="-257175">
              <a:buFont typeface="Arial"/>
              <a:buChar char="•"/>
            </a:pPr>
            <a:r>
              <a:rPr lang="en-US" sz="1440" dirty="0" err="1"/>
              <a:t>lr</a:t>
            </a:r>
            <a:r>
              <a:rPr lang="en-US" sz="1440" dirty="0"/>
              <a:t> transform instances</a:t>
            </a:r>
          </a:p>
          <a:p>
            <a:pPr marL="257175" indent="-257175">
              <a:buFont typeface="Arial"/>
              <a:buChar char="•"/>
            </a:pPr>
            <a:r>
              <a:rPr lang="en-US" sz="1440" dirty="0"/>
              <a:t>Calculate test values on each instance</a:t>
            </a:r>
          </a:p>
          <a:p>
            <a:pPr marL="257175" indent="-257175">
              <a:buFont typeface="Arial"/>
              <a:buChar char="•"/>
            </a:pPr>
            <a:r>
              <a:rPr lang="en-US" sz="1440" dirty="0"/>
              <a:t>Correct for FDR</a:t>
            </a:r>
          </a:p>
          <a:p>
            <a:pPr marL="257175" indent="-257175">
              <a:buFont typeface="Arial"/>
              <a:buChar char="•"/>
            </a:pPr>
            <a:endParaRPr lang="en-US" sz="1440" dirty="0"/>
          </a:p>
          <a:p>
            <a:pPr marL="257175" indent="-257175">
              <a:buFont typeface="Arial"/>
              <a:buChar char="•"/>
            </a:pPr>
            <a:r>
              <a:rPr lang="en-US" sz="1440" b="1" dirty="0"/>
              <a:t>Report the expected value of each test for all genes</a:t>
            </a:r>
          </a:p>
          <a:p>
            <a:pPr marL="257175" indent="-257175">
              <a:buFont typeface="Arial"/>
              <a:buChar char="•"/>
            </a:pPr>
            <a:r>
              <a:rPr lang="en-US" sz="1440" dirty="0"/>
              <a:t>Dramatically reduces false positives with little or no loss of sensitivity for essentially any </a:t>
            </a:r>
            <a:r>
              <a:rPr lang="en-US" sz="1440" dirty="0" err="1"/>
              <a:t>seq</a:t>
            </a:r>
            <a:r>
              <a:rPr lang="en-US" sz="1440" dirty="0"/>
              <a:t>*</a:t>
            </a:r>
            <a:r>
              <a:rPr lang="en-US" sz="1440" dirty="0" err="1"/>
              <a:t>omics</a:t>
            </a:r>
            <a:r>
              <a:rPr lang="en-US" sz="1440" dirty="0"/>
              <a:t> dataset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30437" y="2060983"/>
            <a:ext cx="1577996" cy="3139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40" b="1" dirty="0">
                <a:solidFill>
                  <a:srgbClr val="EBD0FE"/>
                </a:solidFill>
              </a:rPr>
              <a:t>Group 1    </a:t>
            </a:r>
            <a:r>
              <a:rPr lang="en-US" sz="1440" b="1" dirty="0">
                <a:solidFill>
                  <a:srgbClr val="B0FEFE"/>
                </a:solidFill>
              </a:rPr>
              <a:t>Group 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36227" y="5185372"/>
            <a:ext cx="1848583" cy="5078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 err="1">
                <a:solidFill>
                  <a:srgbClr val="7F7F7F"/>
                </a:solidFill>
              </a:rPr>
              <a:t>Fernandes</a:t>
            </a:r>
            <a:r>
              <a:rPr lang="en-US" sz="900" dirty="0">
                <a:solidFill>
                  <a:srgbClr val="7F7F7F"/>
                </a:solidFill>
              </a:rPr>
              <a:t>, et al. 2013. </a:t>
            </a:r>
            <a:r>
              <a:rPr lang="en-US" sz="900" dirty="0" err="1">
                <a:solidFill>
                  <a:srgbClr val="7F7F7F"/>
                </a:solidFill>
              </a:rPr>
              <a:t>PLoS</a:t>
            </a:r>
            <a:r>
              <a:rPr lang="en-US" sz="900" dirty="0">
                <a:solidFill>
                  <a:srgbClr val="7F7F7F"/>
                </a:solidFill>
              </a:rPr>
              <a:t> ONE</a:t>
            </a:r>
          </a:p>
          <a:p>
            <a:pPr>
              <a:defRPr/>
            </a:pPr>
            <a:r>
              <a:rPr lang="en-US" sz="900" dirty="0" err="1">
                <a:solidFill>
                  <a:srgbClr val="7F7F7F"/>
                </a:solidFill>
              </a:rPr>
              <a:t>Fernandes</a:t>
            </a:r>
            <a:r>
              <a:rPr lang="en-US" sz="900" dirty="0">
                <a:solidFill>
                  <a:srgbClr val="7F7F7F"/>
                </a:solidFill>
              </a:rPr>
              <a:t>, et al. 2014. </a:t>
            </a:r>
            <a:r>
              <a:rPr lang="en-US" sz="900" dirty="0" err="1">
                <a:solidFill>
                  <a:srgbClr val="7F7F7F"/>
                </a:solidFill>
              </a:rPr>
              <a:t>Microbiome</a:t>
            </a:r>
            <a:endParaRPr lang="en-US" sz="900" dirty="0">
              <a:solidFill>
                <a:srgbClr val="7F7F7F"/>
              </a:solidFill>
            </a:endParaRPr>
          </a:p>
          <a:p>
            <a:pPr>
              <a:defRPr/>
            </a:pPr>
            <a:r>
              <a:rPr lang="en-US" sz="900" dirty="0" err="1">
                <a:solidFill>
                  <a:srgbClr val="7F7F7F"/>
                </a:solidFill>
              </a:rPr>
              <a:t>Thorsen</a:t>
            </a:r>
            <a:r>
              <a:rPr lang="en-US" sz="900" dirty="0">
                <a:solidFill>
                  <a:srgbClr val="7F7F7F"/>
                </a:solidFill>
              </a:rPr>
              <a:t>, </a:t>
            </a:r>
            <a:r>
              <a:rPr lang="en-US" sz="900" dirty="0" err="1">
                <a:solidFill>
                  <a:srgbClr val="7F7F7F"/>
                </a:solidFill>
              </a:rPr>
              <a:t>Microbiome</a:t>
            </a:r>
            <a:r>
              <a:rPr lang="en-US" sz="900" dirty="0">
                <a:solidFill>
                  <a:srgbClr val="7F7F7F"/>
                </a:solidFill>
              </a:rPr>
              <a:t> 2016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1236E6-581D-4B17-2516-B45107E4A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3901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r>
              <a:rPr lang="en-CA" sz="4400" b="1" dirty="0"/>
              <a:t>Graphical intuition ( </a:t>
            </a:r>
            <a:r>
              <a:rPr lang="en-CA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aldex.plotFeature</a:t>
            </a:r>
            <a:r>
              <a:rPr lang="en-CA" sz="2400" dirty="0"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CA" sz="4400" b="1" dirty="0"/>
              <a:t>)</a:t>
            </a:r>
            <a:endParaRPr sz="44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7AE84-5D75-3D47-8CF5-14CFA4FF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18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D4689A-ABBB-510E-BA33-379EB7BF5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8556" y="1528318"/>
            <a:ext cx="4908023" cy="48280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4AB41F-DD9F-EBEC-D77C-0F6CB7CA79CD}"/>
              </a:ext>
            </a:extLst>
          </p:cNvPr>
          <p:cNvSpPr txBox="1"/>
          <p:nvPr/>
        </p:nvSpPr>
        <p:spPr>
          <a:xfrm>
            <a:off x="731521" y="2395728"/>
            <a:ext cx="22446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Point and posterior distributions (</a:t>
            </a:r>
            <a:r>
              <a:rPr lang="en-US" dirty="0" err="1"/>
              <a:t>rab.A</a:t>
            </a:r>
            <a:r>
              <a:rPr lang="en-US" dirty="0"/>
              <a:t>, </a:t>
            </a:r>
            <a:r>
              <a:rPr lang="en-US" dirty="0" err="1"/>
              <a:t>rab.B</a:t>
            </a:r>
            <a:r>
              <a:rPr lang="en-US" dirty="0"/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B36098-4FEB-938A-C0CE-479409193B92}"/>
              </a:ext>
            </a:extLst>
          </p:cNvPr>
          <p:cNvSpPr txBox="1"/>
          <p:nvPr/>
        </p:nvSpPr>
        <p:spPr>
          <a:xfrm>
            <a:off x="8449277" y="2395728"/>
            <a:ext cx="2011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Pooled dispersion: </a:t>
            </a:r>
            <a:r>
              <a:rPr lang="en-US" dirty="0" err="1"/>
              <a:t>diff.win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BB9A9F-8CCF-9569-9A28-7B963B891065}"/>
              </a:ext>
            </a:extLst>
          </p:cNvPr>
          <p:cNvSpPr txBox="1"/>
          <p:nvPr/>
        </p:nvSpPr>
        <p:spPr>
          <a:xfrm>
            <a:off x="731520" y="4815840"/>
            <a:ext cx="2011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Pooled difference: </a:t>
            </a:r>
            <a:r>
              <a:rPr lang="en-US" dirty="0" err="1"/>
              <a:t>diff.btw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4878E4-B26F-87F5-59AD-4912F9BDC51D}"/>
              </a:ext>
            </a:extLst>
          </p:cNvPr>
          <p:cNvSpPr txBox="1"/>
          <p:nvPr/>
        </p:nvSpPr>
        <p:spPr>
          <a:xfrm>
            <a:off x="8449276" y="4815840"/>
            <a:ext cx="2011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Pooled Effect: effect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2AEF0B5A-5805-05A9-1278-42C1EAB043D2}"/>
              </a:ext>
            </a:extLst>
          </p:cNvPr>
          <p:cNvCxnSpPr>
            <a:cxnSpLocks/>
          </p:cNvCxnSpPr>
          <p:nvPr/>
        </p:nvCxnSpPr>
        <p:spPr>
          <a:xfrm>
            <a:off x="5007325" y="1956911"/>
            <a:ext cx="0" cy="1295108"/>
          </a:xfrm>
          <a:prstGeom prst="line">
            <a:avLst/>
          </a:prstGeom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458F6E0D-CC07-B9E6-ECBE-7CB67B344ADC}"/>
              </a:ext>
            </a:extLst>
          </p:cNvPr>
          <p:cNvCxnSpPr>
            <a:cxnSpLocks/>
          </p:cNvCxnSpPr>
          <p:nvPr/>
        </p:nvCxnSpPr>
        <p:spPr>
          <a:xfrm>
            <a:off x="4894006" y="2395728"/>
            <a:ext cx="0" cy="856291"/>
          </a:xfrm>
          <a:prstGeom prst="line">
            <a:avLst/>
          </a:prstGeom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2340FDF-FB8F-07AA-1CF5-0B2A3E2DDEEF}"/>
              </a:ext>
            </a:extLst>
          </p:cNvPr>
          <p:cNvCxnSpPr>
            <a:cxnSpLocks/>
          </p:cNvCxnSpPr>
          <p:nvPr/>
        </p:nvCxnSpPr>
        <p:spPr>
          <a:xfrm>
            <a:off x="5188974" y="2856953"/>
            <a:ext cx="0" cy="395066"/>
          </a:xfrm>
          <a:prstGeom prst="line">
            <a:avLst/>
          </a:prstGeom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38D27DD-3C14-34B4-C594-721519F36443}"/>
              </a:ext>
            </a:extLst>
          </p:cNvPr>
          <p:cNvCxnSpPr>
            <a:cxnSpLocks/>
          </p:cNvCxnSpPr>
          <p:nvPr/>
        </p:nvCxnSpPr>
        <p:spPr>
          <a:xfrm>
            <a:off x="5328002" y="3145711"/>
            <a:ext cx="0" cy="106308"/>
          </a:xfrm>
          <a:prstGeom prst="line">
            <a:avLst/>
          </a:prstGeom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6035431-D5D1-3C88-A3F1-D6F53D5C5599}"/>
              </a:ext>
            </a:extLst>
          </p:cNvPr>
          <p:cNvCxnSpPr>
            <a:cxnSpLocks/>
          </p:cNvCxnSpPr>
          <p:nvPr/>
        </p:nvCxnSpPr>
        <p:spPr>
          <a:xfrm>
            <a:off x="5519779" y="3145711"/>
            <a:ext cx="0" cy="111265"/>
          </a:xfrm>
          <a:prstGeom prst="line">
            <a:avLst/>
          </a:prstGeom>
          <a:ln w="222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2E82B26-7758-5CB8-5BDB-00064B1893A3}"/>
              </a:ext>
            </a:extLst>
          </p:cNvPr>
          <p:cNvCxnSpPr>
            <a:cxnSpLocks/>
          </p:cNvCxnSpPr>
          <p:nvPr/>
        </p:nvCxnSpPr>
        <p:spPr>
          <a:xfrm>
            <a:off x="4027003" y="3110710"/>
            <a:ext cx="0" cy="148138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A5E6DE4-924A-82DA-FF46-FEFE3640BBB1}"/>
              </a:ext>
            </a:extLst>
          </p:cNvPr>
          <p:cNvCxnSpPr>
            <a:cxnSpLocks/>
          </p:cNvCxnSpPr>
          <p:nvPr/>
        </p:nvCxnSpPr>
        <p:spPr>
          <a:xfrm>
            <a:off x="4275656" y="3010082"/>
            <a:ext cx="0" cy="248766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3EB9CCB-79BE-4307-DD25-FD22FBB1D7B2}"/>
              </a:ext>
            </a:extLst>
          </p:cNvPr>
          <p:cNvCxnSpPr>
            <a:cxnSpLocks/>
          </p:cNvCxnSpPr>
          <p:nvPr/>
        </p:nvCxnSpPr>
        <p:spPr>
          <a:xfrm>
            <a:off x="4589936" y="2957581"/>
            <a:ext cx="0" cy="301267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1796CDE-37AA-FB72-96A8-38A48282F259}"/>
              </a:ext>
            </a:extLst>
          </p:cNvPr>
          <p:cNvCxnSpPr>
            <a:cxnSpLocks/>
          </p:cNvCxnSpPr>
          <p:nvPr/>
        </p:nvCxnSpPr>
        <p:spPr>
          <a:xfrm>
            <a:off x="4939217" y="3010082"/>
            <a:ext cx="0" cy="248766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9A7C9E86-BE2E-8AE3-5FB0-230ADCBFE4D1}"/>
              </a:ext>
            </a:extLst>
          </p:cNvPr>
          <p:cNvCxnSpPr>
            <a:cxnSpLocks/>
          </p:cNvCxnSpPr>
          <p:nvPr/>
        </p:nvCxnSpPr>
        <p:spPr>
          <a:xfrm>
            <a:off x="5231622" y="3145711"/>
            <a:ext cx="0" cy="113137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490F561-90EC-97B9-5DFC-27FC71594A11}"/>
              </a:ext>
            </a:extLst>
          </p:cNvPr>
          <p:cNvCxnSpPr>
            <a:cxnSpLocks/>
          </p:cNvCxnSpPr>
          <p:nvPr/>
        </p:nvCxnSpPr>
        <p:spPr>
          <a:xfrm>
            <a:off x="4777337" y="2957581"/>
            <a:ext cx="0" cy="301267"/>
          </a:xfrm>
          <a:prstGeom prst="line">
            <a:avLst/>
          </a:prstGeom>
          <a:ln w="2222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B368AF01-705B-2215-6A97-059D9828C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</p:spTree>
    <p:extLst>
      <p:ext uri="{BB962C8B-B14F-4D97-AF65-F5344CB8AC3E}">
        <p14:creationId xmlns:p14="http://schemas.microsoft.com/office/powerpoint/2010/main" val="18710139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855E8-C3E5-667E-29CA-4CB4120F3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bad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98296-4DB0-3981-7620-C448295A2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Assumptions of all tools and normalizations</a:t>
            </a:r>
          </a:p>
          <a:p>
            <a:pPr lvl="1"/>
            <a:r>
              <a:rPr lang="en-US" dirty="0"/>
              <a:t>Very few DA features</a:t>
            </a:r>
          </a:p>
          <a:p>
            <a:pPr lvl="1"/>
            <a:r>
              <a:rPr lang="en-US" dirty="0"/>
              <a:t>DA is symmetric or at least stochastic</a:t>
            </a:r>
          </a:p>
          <a:p>
            <a:pPr lvl="1"/>
            <a:r>
              <a:rPr lang="en-US" dirty="0"/>
              <a:t>Equal underlying environmental abundance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High quality transcriptomes and single cell (sometimes)</a:t>
            </a:r>
          </a:p>
          <a:p>
            <a:pPr lvl="1"/>
            <a:endParaRPr lang="en-US" dirty="0"/>
          </a:p>
          <a:p>
            <a:r>
              <a:rPr lang="en-US" dirty="0"/>
              <a:t>The reality</a:t>
            </a:r>
          </a:p>
          <a:p>
            <a:pPr lvl="1"/>
            <a:r>
              <a:rPr lang="en-US" dirty="0"/>
              <a:t>Many DA features</a:t>
            </a:r>
          </a:p>
          <a:p>
            <a:pPr lvl="1"/>
            <a:r>
              <a:rPr lang="en-US" dirty="0"/>
              <a:t>Asymmetric data</a:t>
            </a:r>
          </a:p>
          <a:p>
            <a:pPr lvl="1"/>
            <a:r>
              <a:rPr lang="en-US" dirty="0"/>
              <a:t>Different environment sizes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Just about Everything else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BA805A-C8D7-4837-E515-E8884B8CF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7881CA-F776-F5CB-432D-0B02FA8AE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78400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oal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40" r="-1140"/>
          <a:stretch>
            <a:fillRect/>
          </a:stretch>
        </p:blipFill>
        <p:spPr>
          <a:xfrm>
            <a:off x="1981201" y="2297220"/>
            <a:ext cx="4197247" cy="2308324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579120" y="1346641"/>
            <a:ext cx="506678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Given a high throughput sequencing dataset: 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sz="2400" dirty="0"/>
              <a:t>Identify what individual feature(s) associate with the difference between groups</a:t>
            </a:r>
          </a:p>
          <a:p>
            <a:pPr marL="742950" lvl="1" indent="-285750">
              <a:buFont typeface="Arial"/>
              <a:buChar char="•"/>
            </a:pPr>
            <a:endParaRPr lang="en-US" sz="2400" dirty="0"/>
          </a:p>
          <a:p>
            <a:pPr marL="742950" lvl="1" indent="-285750">
              <a:buFont typeface="Arial"/>
              <a:buChar char="•"/>
            </a:pPr>
            <a:r>
              <a:rPr lang="en-US" sz="2400" dirty="0"/>
              <a:t>Analyses should be internally and externally consistent</a:t>
            </a:r>
          </a:p>
          <a:p>
            <a:pPr marL="742950" lvl="1" indent="-285750">
              <a:buFont typeface="Arial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Analyses should be robust and reproducible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DFBDB-0B31-EBE6-5474-B5F1A5DB4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114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1BACE-020B-B469-8537-AFFE23C93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Diagnosing bad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863E9-E1C6-051B-D547-58698C44C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Too many things ‘significant’</a:t>
            </a:r>
          </a:p>
          <a:p>
            <a:pPr lvl="1"/>
            <a:r>
              <a:rPr lang="en-US" dirty="0"/>
              <a:t>Something must be invariant</a:t>
            </a:r>
          </a:p>
          <a:p>
            <a:r>
              <a:rPr lang="en-US" dirty="0"/>
              <a:t>q-score is unrealistic</a:t>
            </a:r>
          </a:p>
          <a:p>
            <a:pPr lvl="1"/>
            <a:r>
              <a:rPr lang="en-US" dirty="0"/>
              <a:t>Mismatch between model and test</a:t>
            </a:r>
          </a:p>
          <a:p>
            <a:pPr lvl="1"/>
            <a:r>
              <a:rPr lang="en-US" dirty="0"/>
              <a:t>Too much ‘power’ for sample size</a:t>
            </a:r>
          </a:p>
          <a:p>
            <a:r>
              <a:rPr lang="en-US" dirty="0"/>
              <a:t> No real variation</a:t>
            </a:r>
          </a:p>
          <a:p>
            <a:pPr lvl="1"/>
            <a:r>
              <a:rPr lang="en-US" dirty="0"/>
              <a:t>Many parts have 0 variance</a:t>
            </a:r>
          </a:p>
          <a:p>
            <a:r>
              <a:rPr lang="en-US" dirty="0"/>
              <a:t>Asymmetry</a:t>
            </a:r>
          </a:p>
          <a:p>
            <a:pPr lvl="1"/>
            <a:r>
              <a:rPr lang="en-US" dirty="0"/>
              <a:t>Few features on the line of no difference</a:t>
            </a:r>
          </a:p>
          <a:p>
            <a:r>
              <a:rPr lang="en-US" dirty="0"/>
              <a:t>Even ’good data’ can actually be bad!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DFE153-93A6-A69D-9696-539402229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DC93C0-4A25-B541-47C8-EE458F5BF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7472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r>
              <a:rPr lang="en-CA" sz="4400" b="1" dirty="0"/>
              <a:t>Example 1: mock chemostat</a:t>
            </a:r>
            <a:endParaRPr sz="4400" b="1" dirty="0"/>
          </a:p>
        </p:txBody>
      </p:sp>
      <p:sp>
        <p:nvSpPr>
          <p:cNvPr id="134" name="Compositional nature of data recognized from start…"/>
          <p:cNvSpPr txBox="1">
            <a:spLocks noGrp="1"/>
          </p:cNvSpPr>
          <p:nvPr>
            <p:ph idx="1"/>
          </p:nvPr>
        </p:nvSpPr>
        <p:spPr>
          <a:xfrm>
            <a:off x="594918" y="1667697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750570" lvl="1" indent="-293370" defTabSz="394335">
              <a:spcBef>
                <a:spcPts val="800"/>
              </a:spcBef>
              <a:defRPr sz="4224"/>
            </a:pPr>
            <a:endParaRPr lang="en-CA" dirty="0"/>
          </a:p>
          <a:p>
            <a:pPr marL="457200" lvl="1" indent="0" defTabSz="394335">
              <a:spcBef>
                <a:spcPts val="800"/>
              </a:spcBef>
              <a:buNone/>
              <a:defRPr sz="4224"/>
            </a:pPr>
            <a:endParaRPr lang="en-CA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7AE84-5D75-3D47-8CF5-14CFA4FF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21</a:t>
            </a:fld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D40586-99A4-DFAC-B1BF-813D1FC4C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399" y="2266047"/>
            <a:ext cx="6666533" cy="36070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ED286D1-A4DA-FC27-FFB4-B1D234F05E87}"/>
              </a:ext>
            </a:extLst>
          </p:cNvPr>
          <p:cNvSpPr txBox="1"/>
          <p:nvPr/>
        </p:nvSpPr>
        <p:spPr>
          <a:xfrm>
            <a:off x="594918" y="2635758"/>
            <a:ext cx="386822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Model chemostat experiment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Expect unidirectional change in a small number of taxa</a:t>
            </a:r>
          </a:p>
          <a:p>
            <a:endParaRPr lang="en-US" sz="2000" b="1" dirty="0"/>
          </a:p>
          <a:p>
            <a:r>
              <a:rPr lang="en-US" sz="2000" b="1" dirty="0"/>
              <a:t>Mis-estimation of scale by </a:t>
            </a:r>
            <a:r>
              <a:rPr lang="en-US" sz="2000" b="1" dirty="0" err="1"/>
              <a:t>clr</a:t>
            </a:r>
            <a:r>
              <a:rPr lang="en-US" sz="2000" b="1" dirty="0"/>
              <a:t> causes issues for compositional systems</a:t>
            </a:r>
          </a:p>
          <a:p>
            <a:endParaRPr lang="en-US" sz="2000" b="1" dirty="0"/>
          </a:p>
          <a:p>
            <a:r>
              <a:rPr lang="en-US" sz="2000" b="1" dirty="0"/>
              <a:t>Unacknowledged bias in specifying scale causes commonly observed analysis artefacts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AAA35-36D4-DD83-ABEE-345BA29E0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BEA6A5-3DC1-8A0D-FFCC-86490A4D02D0}"/>
              </a:ext>
            </a:extLst>
          </p:cNvPr>
          <p:cNvSpPr txBox="1"/>
          <p:nvPr/>
        </p:nvSpPr>
        <p:spPr>
          <a:xfrm>
            <a:off x="7522804" y="6308208"/>
            <a:ext cx="2581156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Nixon et al,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ArXiv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https://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arxiv.org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/pdf/2201.03616</a:t>
            </a:r>
          </a:p>
        </p:txBody>
      </p:sp>
    </p:spTree>
    <p:extLst>
      <p:ext uri="{BB962C8B-B14F-4D97-AF65-F5344CB8AC3E}">
        <p14:creationId xmlns:p14="http://schemas.microsoft.com/office/powerpoint/2010/main" val="26473107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797B1-340F-D68C-A498-1DA55902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Identification: Plot your data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037287-3D26-0FFB-8F1C-F1C7BAAF1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20EBC4-D751-04B5-9688-DCBA5E722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22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799958-A05C-E8CB-E47D-4333842443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268" y="2479514"/>
            <a:ext cx="10747464" cy="308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9168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797B1-340F-D68C-A498-1DA55902A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just a smidgen of scale (0.25)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037287-3D26-0FFB-8F1C-F1C7BAAF1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20EBC4-D751-04B5-9688-DCBA5E722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23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879811-FB6C-C165-0CB0-15DA24C7B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286000"/>
            <a:ext cx="10086372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4183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r>
              <a:rPr lang="en-CA" sz="4400" b="1" dirty="0"/>
              <a:t>Example 2: </a:t>
            </a:r>
            <a:r>
              <a:rPr lang="en-CA" sz="4400" b="1" dirty="0" err="1"/>
              <a:t>selex</a:t>
            </a:r>
            <a:endParaRPr sz="4400" b="1" dirty="0"/>
          </a:p>
        </p:txBody>
      </p:sp>
      <p:sp>
        <p:nvSpPr>
          <p:cNvPr id="134" name="Compositional nature of data recognized from start…"/>
          <p:cNvSpPr txBox="1">
            <a:spLocks noGrp="1"/>
          </p:cNvSpPr>
          <p:nvPr>
            <p:ph idx="1"/>
          </p:nvPr>
        </p:nvSpPr>
        <p:spPr>
          <a:xfrm>
            <a:off x="835625" y="1485524"/>
            <a:ext cx="8470900" cy="13255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750570" lvl="1" indent="-293370" defTabSz="394335">
              <a:spcBef>
                <a:spcPts val="800"/>
              </a:spcBef>
              <a:defRPr sz="4224"/>
            </a:pPr>
            <a:r>
              <a:rPr lang="en-US" sz="2000" b="1" dirty="0"/>
              <a:t>Less effect in this dataset</a:t>
            </a:r>
            <a:endParaRPr lang="en-US" sz="1600" b="1" dirty="0"/>
          </a:p>
          <a:p>
            <a:pPr marL="750570" lvl="1" indent="-293370" defTabSz="394335">
              <a:spcBef>
                <a:spcPts val="800"/>
              </a:spcBef>
              <a:defRPr sz="4224"/>
            </a:pPr>
            <a:r>
              <a:rPr lang="en-US" sz="2000" b="1" dirty="0"/>
              <a:t>Uni-directional change</a:t>
            </a:r>
          </a:p>
          <a:p>
            <a:pPr marL="750570" lvl="1" indent="-293370" defTabSz="394335">
              <a:spcBef>
                <a:spcPts val="800"/>
              </a:spcBef>
              <a:defRPr sz="4224"/>
            </a:pPr>
            <a:r>
              <a:rPr lang="en-US" sz="2000" b="1" dirty="0"/>
              <a:t>Standard of truth</a:t>
            </a:r>
          </a:p>
          <a:p>
            <a:pPr marL="750570" lvl="1" indent="-293370" defTabSz="394335">
              <a:spcBef>
                <a:spcPts val="800"/>
              </a:spcBef>
              <a:defRPr sz="4224"/>
            </a:pP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7AE84-5D75-3D47-8CF5-14CFA4FF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F1046-470F-8FEB-2A06-D428268A2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F16AFE-36FA-5A5A-5549-0EA3333D18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625" y="2978152"/>
            <a:ext cx="10518175" cy="29205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135B61-FCFE-5537-F8B2-012DC60A5507}"/>
              </a:ext>
            </a:extLst>
          </p:cNvPr>
          <p:cNvSpPr txBox="1"/>
          <p:nvPr/>
        </p:nvSpPr>
        <p:spPr>
          <a:xfrm>
            <a:off x="7522804" y="6308208"/>
            <a:ext cx="1633781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McMurrouggh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et al, NAR  2018</a:t>
            </a:r>
          </a:p>
        </p:txBody>
      </p:sp>
    </p:spTree>
    <p:extLst>
      <p:ext uri="{BB962C8B-B14F-4D97-AF65-F5344CB8AC3E}">
        <p14:creationId xmlns:p14="http://schemas.microsoft.com/office/powerpoint/2010/main" val="28608844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B39456-35CD-6A5E-C668-F8CC94D07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625" y="2978152"/>
            <a:ext cx="10440062" cy="3020546"/>
          </a:xfrm>
          <a:prstGeom prst="rect">
            <a:avLst/>
          </a:prstGeom>
        </p:spPr>
      </p:pic>
      <p:sp>
        <p:nvSpPr>
          <p:cNvPr id="133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r>
              <a:rPr lang="en-CA" sz="4400" b="1" dirty="0"/>
              <a:t>Example 2: </a:t>
            </a:r>
            <a:r>
              <a:rPr lang="en-CA" sz="4400" b="1" dirty="0" err="1"/>
              <a:t>selex</a:t>
            </a:r>
            <a:r>
              <a:rPr lang="en-CA" sz="4400" b="1" dirty="0"/>
              <a:t> (0.5)</a:t>
            </a:r>
            <a:endParaRPr sz="4400" b="1" dirty="0"/>
          </a:p>
        </p:txBody>
      </p:sp>
      <p:sp>
        <p:nvSpPr>
          <p:cNvPr id="134" name="Compositional nature of data recognized from start…"/>
          <p:cNvSpPr txBox="1">
            <a:spLocks noGrp="1"/>
          </p:cNvSpPr>
          <p:nvPr>
            <p:ph idx="1"/>
          </p:nvPr>
        </p:nvSpPr>
        <p:spPr>
          <a:xfrm>
            <a:off x="835625" y="1690688"/>
            <a:ext cx="8470900" cy="2479675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750570" lvl="1" indent="-293370" defTabSz="394335">
              <a:spcBef>
                <a:spcPts val="800"/>
              </a:spcBef>
              <a:defRPr sz="4224"/>
            </a:pPr>
            <a:r>
              <a:rPr lang="en-US" sz="2000" b="1" dirty="0"/>
              <a:t>Uni-directional change</a:t>
            </a:r>
          </a:p>
          <a:p>
            <a:pPr marL="750570" lvl="1" indent="-293370" defTabSz="394335">
              <a:spcBef>
                <a:spcPts val="800"/>
              </a:spcBef>
              <a:defRPr sz="4224"/>
            </a:pPr>
            <a:r>
              <a:rPr lang="en-US" sz="2000" b="1" dirty="0"/>
              <a:t>Standard of truth</a:t>
            </a:r>
          </a:p>
          <a:p>
            <a:pPr marL="750570" lvl="1" indent="-293370" defTabSz="394335">
              <a:spcBef>
                <a:spcPts val="800"/>
              </a:spcBef>
              <a:defRPr sz="4224"/>
            </a:pPr>
            <a:endParaRPr lang="en-CA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7AE84-5D75-3D47-8CF5-14CFA4FF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25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F1046-470F-8FEB-2A06-D428268A2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</p:spTree>
    <p:extLst>
      <p:ext uri="{BB962C8B-B14F-4D97-AF65-F5344CB8AC3E}">
        <p14:creationId xmlns:p14="http://schemas.microsoft.com/office/powerpoint/2010/main" val="3441993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E87B4-19F1-79AE-6933-1B59C0448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Root of inflated power issue: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E63AC-DFF4-4BF6-2CCF-384DA50A2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5DBA4-7659-974E-7C89-F98B29B29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26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C5315F9-A043-C560-384B-0029EAB219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0564"/>
          <a:stretch/>
        </p:blipFill>
        <p:spPr>
          <a:xfrm>
            <a:off x="3035808" y="1927738"/>
            <a:ext cx="5574792" cy="36128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D6621A4-9C03-F65F-4634-DD26AF771D2F}"/>
                  </a:ext>
                </a:extLst>
              </p:cNvPr>
              <p:cNvSpPr txBox="1"/>
              <p:nvPr/>
            </p:nvSpPr>
            <p:spPr>
              <a:xfrm>
                <a:off x="9153030" y="1260964"/>
                <a:ext cx="1658339" cy="6431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t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A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  <m:t>1 −</m:t>
                            </m:r>
                            <m: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</m:num>
                      <m:den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𝑆𝐸</m:t>
                        </m:r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D6621A4-9C03-F65F-4634-DD26AF771D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3030" y="1260964"/>
                <a:ext cx="1658339" cy="643125"/>
              </a:xfrm>
              <a:prstGeom prst="rect">
                <a:avLst/>
              </a:prstGeom>
              <a:blipFill>
                <a:blip r:embed="rId4"/>
                <a:stretch>
                  <a:fillRect l="-5303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89B739C8-4A96-66AB-8DB3-F329494B0C6E}"/>
              </a:ext>
            </a:extLst>
          </p:cNvPr>
          <p:cNvSpPr txBox="1"/>
          <p:nvPr/>
        </p:nvSpPr>
        <p:spPr>
          <a:xfrm>
            <a:off x="8866909" y="2506468"/>
            <a:ext cx="2743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ways to get a high t and low p-value</a:t>
            </a:r>
          </a:p>
          <a:p>
            <a:endParaRPr lang="en-US" dirty="0"/>
          </a:p>
          <a:p>
            <a:r>
              <a:rPr lang="en-US" dirty="0"/>
              <a:t>1 - ?</a:t>
            </a:r>
          </a:p>
          <a:p>
            <a:endParaRPr lang="en-US" dirty="0"/>
          </a:p>
          <a:p>
            <a:r>
              <a:rPr lang="en-US" dirty="0"/>
              <a:t>2 -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52E5B-200E-0789-8EB6-34C0422AAC9C}"/>
              </a:ext>
            </a:extLst>
          </p:cNvPr>
          <p:cNvSpPr txBox="1"/>
          <p:nvPr/>
        </p:nvSpPr>
        <p:spPr>
          <a:xfrm>
            <a:off x="7522804" y="6308208"/>
            <a:ext cx="1856598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Anders et al, Genome Biology  2010</a:t>
            </a:r>
          </a:p>
        </p:txBody>
      </p:sp>
    </p:spTree>
    <p:extLst>
      <p:ext uri="{BB962C8B-B14F-4D97-AF65-F5344CB8AC3E}">
        <p14:creationId xmlns:p14="http://schemas.microsoft.com/office/powerpoint/2010/main" val="32472890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E87B4-19F1-79AE-6933-1B59C0448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Dispersion vs. count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E63AC-DFF4-4BF6-2CCF-384DA50A2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5DBA4-7659-974E-7C89-F98B29B29A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27</a:t>
            </a:fld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6C5315F9-A043-C560-384B-0029EAB219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2387"/>
          <a:stretch/>
        </p:blipFill>
        <p:spPr>
          <a:xfrm>
            <a:off x="3182112" y="1927738"/>
            <a:ext cx="5428488" cy="361283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D6621A4-9C03-F65F-4634-DD26AF771D2F}"/>
                  </a:ext>
                </a:extLst>
              </p:cNvPr>
              <p:cNvSpPr txBox="1"/>
              <p:nvPr/>
            </p:nvSpPr>
            <p:spPr>
              <a:xfrm>
                <a:off x="9153030" y="1260964"/>
                <a:ext cx="1658339" cy="64312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400" dirty="0"/>
                  <a:t>t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A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  <m:t>1 −</m:t>
                            </m:r>
                            <m: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  <m:r>
                              <a:rPr lang="en-CA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</m:num>
                      <m:den>
                        <m:r>
                          <a:rPr lang="en-CA" sz="2400" b="0" i="1" smtClean="0">
                            <a:latin typeface="Cambria Math" panose="02040503050406030204" pitchFamily="18" charset="0"/>
                          </a:rPr>
                          <m:t>𝑆𝐸</m:t>
                        </m:r>
                      </m:den>
                    </m:f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D6621A4-9C03-F65F-4634-DD26AF771D2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3030" y="1260964"/>
                <a:ext cx="1658339" cy="643125"/>
              </a:xfrm>
              <a:prstGeom prst="rect">
                <a:avLst/>
              </a:prstGeom>
              <a:blipFill>
                <a:blip r:embed="rId4"/>
                <a:stretch>
                  <a:fillRect l="-5303" b="-98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89B739C8-4A96-66AB-8DB3-F329494B0C6E}"/>
              </a:ext>
            </a:extLst>
          </p:cNvPr>
          <p:cNvSpPr txBox="1"/>
          <p:nvPr/>
        </p:nvSpPr>
        <p:spPr>
          <a:xfrm>
            <a:off x="8866909" y="2506468"/>
            <a:ext cx="2743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ways to get a high t and low p-value</a:t>
            </a:r>
          </a:p>
          <a:p>
            <a:endParaRPr lang="en-US" dirty="0"/>
          </a:p>
          <a:p>
            <a:r>
              <a:rPr lang="en-US" dirty="0"/>
              <a:t>1 – big difference</a:t>
            </a:r>
          </a:p>
          <a:p>
            <a:endParaRPr lang="en-US" dirty="0"/>
          </a:p>
          <a:p>
            <a:r>
              <a:rPr lang="en-US" dirty="0"/>
              <a:t>2 - low SE (variance)</a:t>
            </a:r>
          </a:p>
          <a:p>
            <a:endParaRPr lang="en-US" dirty="0"/>
          </a:p>
          <a:p>
            <a:r>
              <a:rPr lang="en-US" dirty="0"/>
              <a:t>Which is most likely to be useful and correct?</a:t>
            </a:r>
          </a:p>
        </p:txBody>
      </p:sp>
    </p:spTree>
    <p:extLst>
      <p:ext uri="{BB962C8B-B14F-4D97-AF65-F5344CB8AC3E}">
        <p14:creationId xmlns:p14="http://schemas.microsoft.com/office/powerpoint/2010/main" val="39269497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r>
              <a:rPr lang="en-CA" sz="4400" b="1" dirty="0"/>
              <a:t>Example 3: yeast transcriptome</a:t>
            </a:r>
            <a:endParaRPr sz="4400" b="1" dirty="0"/>
          </a:p>
        </p:txBody>
      </p:sp>
      <p:sp>
        <p:nvSpPr>
          <p:cNvPr id="134" name="Compositional nature of data recognized from start…"/>
          <p:cNvSpPr txBox="1">
            <a:spLocks noGrp="1"/>
          </p:cNvSpPr>
          <p:nvPr>
            <p:ph idx="1"/>
          </p:nvPr>
        </p:nvSpPr>
        <p:spPr>
          <a:xfrm>
            <a:off x="838200" y="1478403"/>
            <a:ext cx="9499600" cy="13255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93370" indent="-293370" defTabSz="394335">
              <a:spcBef>
                <a:spcPts val="800"/>
              </a:spcBef>
              <a:defRPr sz="4224"/>
            </a:pPr>
            <a:r>
              <a:rPr lang="en-CA" sz="3200" dirty="0"/>
              <a:t>Highly replicated yeast transcriptome (</a:t>
            </a:r>
            <a:r>
              <a:rPr lang="en-CA" sz="2800" dirty="0"/>
              <a:t>&gt;2/3)</a:t>
            </a:r>
            <a:endParaRPr lang="en-CA" sz="2400" dirty="0"/>
          </a:p>
          <a:p>
            <a:pPr marL="293370" indent="-293370" defTabSz="394335">
              <a:spcBef>
                <a:spcPts val="800"/>
              </a:spcBef>
              <a:defRPr sz="4224"/>
            </a:pPr>
            <a:r>
              <a:rPr lang="en-CA" sz="3200" dirty="0"/>
              <a:t>We apply a 1.4-fold </a:t>
            </a:r>
            <a:r>
              <a:rPr lang="en-CA" sz="3200" dirty="0" err="1"/>
              <a:t>cutoff</a:t>
            </a:r>
            <a:r>
              <a:rPr lang="en-CA" sz="3200" dirty="0"/>
              <a:t> (</a:t>
            </a:r>
            <a:r>
              <a:rPr lang="en-CA" sz="2800" dirty="0"/>
              <a:t>3.1%)</a:t>
            </a:r>
          </a:p>
          <a:p>
            <a:pPr marL="750570" lvl="1" indent="-293370" defTabSz="394335">
              <a:spcBef>
                <a:spcPts val="800"/>
              </a:spcBef>
              <a:defRPr sz="4224"/>
            </a:pPr>
            <a:endParaRPr lang="en-CA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7AE84-5D75-3D47-8CF5-14CFA4FF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28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F1046-470F-8FEB-2A06-D428268A2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767313-4706-E997-1E9A-C8E0D85BA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744" y="3238500"/>
            <a:ext cx="10225556" cy="2870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EC7A78-5CB8-D8DC-BF3F-600E56EF4359}"/>
              </a:ext>
            </a:extLst>
          </p:cNvPr>
          <p:cNvSpPr txBox="1"/>
          <p:nvPr/>
        </p:nvSpPr>
        <p:spPr>
          <a:xfrm>
            <a:off x="7522804" y="6308208"/>
            <a:ext cx="132600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Schurch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et al, RNA  2016</a:t>
            </a:r>
          </a:p>
        </p:txBody>
      </p:sp>
    </p:spTree>
    <p:extLst>
      <p:ext uri="{BB962C8B-B14F-4D97-AF65-F5344CB8AC3E}">
        <p14:creationId xmlns:p14="http://schemas.microsoft.com/office/powerpoint/2010/main" val="178262195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r>
              <a:rPr lang="en-CA" sz="4400" b="1" dirty="0"/>
              <a:t>Example 3: yeast transcriptome</a:t>
            </a:r>
            <a:endParaRPr sz="4400" b="1" dirty="0"/>
          </a:p>
        </p:txBody>
      </p:sp>
      <p:sp>
        <p:nvSpPr>
          <p:cNvPr id="134" name="Compositional nature of data recognized from start…"/>
          <p:cNvSpPr txBox="1">
            <a:spLocks noGrp="1"/>
          </p:cNvSpPr>
          <p:nvPr>
            <p:ph idx="1"/>
          </p:nvPr>
        </p:nvSpPr>
        <p:spPr>
          <a:xfrm>
            <a:off x="838200" y="1478403"/>
            <a:ext cx="9499600" cy="13255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93370" indent="-293370" defTabSz="394335">
              <a:spcBef>
                <a:spcPts val="800"/>
              </a:spcBef>
              <a:defRPr sz="4224"/>
            </a:pPr>
            <a:r>
              <a:rPr lang="en-CA" sz="3200" dirty="0"/>
              <a:t>Highly replicated yeast transcriptome (</a:t>
            </a:r>
            <a:r>
              <a:rPr lang="en-CA" sz="2800" dirty="0"/>
              <a:t>&gt;2/3)</a:t>
            </a:r>
            <a:endParaRPr lang="en-CA" sz="2400" dirty="0"/>
          </a:p>
          <a:p>
            <a:pPr marL="293370" indent="-293370" defTabSz="394335">
              <a:spcBef>
                <a:spcPts val="800"/>
              </a:spcBef>
              <a:defRPr sz="4224"/>
            </a:pPr>
            <a:r>
              <a:rPr lang="en-CA" sz="3200" dirty="0"/>
              <a:t>We apply a 1.4-fold </a:t>
            </a:r>
            <a:r>
              <a:rPr lang="en-CA" sz="3200" dirty="0" err="1"/>
              <a:t>cutoff</a:t>
            </a:r>
            <a:r>
              <a:rPr lang="en-CA" sz="3200" dirty="0"/>
              <a:t> (</a:t>
            </a:r>
            <a:r>
              <a:rPr lang="en-CA" sz="2800" dirty="0"/>
              <a:t>3.1%)</a:t>
            </a:r>
          </a:p>
          <a:p>
            <a:pPr marL="750570" lvl="1" indent="-293370" defTabSz="394335">
              <a:spcBef>
                <a:spcPts val="800"/>
              </a:spcBef>
              <a:defRPr sz="4224"/>
            </a:pPr>
            <a:endParaRPr lang="en-CA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7AE84-5D75-3D47-8CF5-14CFA4FF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29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F1046-470F-8FEB-2A06-D428268A2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767313-4706-E997-1E9A-C8E0D85BA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5744" y="3238500"/>
            <a:ext cx="10225556" cy="28702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2EC7A78-5CB8-D8DC-BF3F-600E56EF4359}"/>
              </a:ext>
            </a:extLst>
          </p:cNvPr>
          <p:cNvSpPr txBox="1"/>
          <p:nvPr/>
        </p:nvSpPr>
        <p:spPr>
          <a:xfrm>
            <a:off x="7522804" y="6308208"/>
            <a:ext cx="1326004" cy="2308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Schurch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et al, RNA  2016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CFB5304-0325-0A08-E226-D68D3D7E75AA}"/>
              </a:ext>
            </a:extLst>
          </p:cNvPr>
          <p:cNvSpPr/>
          <p:nvPr/>
        </p:nvSpPr>
        <p:spPr>
          <a:xfrm>
            <a:off x="6096000" y="4791456"/>
            <a:ext cx="1146048" cy="256032"/>
          </a:xfrm>
          <a:prstGeom prst="ellipse">
            <a:avLst/>
          </a:prstGeom>
          <a:solidFill>
            <a:srgbClr val="FFFFFF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1C8F897-A65C-64BC-6755-408DCD01B370}"/>
              </a:ext>
            </a:extLst>
          </p:cNvPr>
          <p:cNvSpPr/>
          <p:nvPr/>
        </p:nvSpPr>
        <p:spPr>
          <a:xfrm>
            <a:off x="8610600" y="4791456"/>
            <a:ext cx="679704" cy="256032"/>
          </a:xfrm>
          <a:prstGeom prst="ellipse">
            <a:avLst/>
          </a:prstGeom>
          <a:solidFill>
            <a:srgbClr val="FFFFFF">
              <a:alpha val="3529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2BFD148-75C2-AA72-D0D0-84546101CD75}"/>
              </a:ext>
            </a:extLst>
          </p:cNvPr>
          <p:cNvSpPr/>
          <p:nvPr/>
        </p:nvSpPr>
        <p:spPr>
          <a:xfrm>
            <a:off x="2364784" y="4882896"/>
            <a:ext cx="421088" cy="676656"/>
          </a:xfrm>
          <a:prstGeom prst="ellipse">
            <a:avLst/>
          </a:prstGeom>
          <a:solidFill>
            <a:srgbClr val="FFFFFF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0626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EE36C-90E8-4E92-3F3D-CCDBA8587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Motivation">
            <a:extLst>
              <a:ext uri="{FF2B5EF4-FFF2-40B4-BE49-F238E27FC236}">
                <a16:creationId xmlns:a16="http://schemas.microsoft.com/office/drawing/2014/main" id="{B4F67D36-FAA8-B926-2AD4-D25A92B00D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pPr marL="293370" indent="-293370" defTabSz="394335">
              <a:spcBef>
                <a:spcPts val="800"/>
              </a:spcBef>
              <a:defRPr sz="4224"/>
            </a:pPr>
            <a:r>
              <a:rPr lang="en-CA" sz="4400" b="1" dirty="0"/>
              <a:t>How we get our data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7A1B48-14A7-66C0-2EF6-A30F1DCE2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3</a:t>
            </a:fld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6C2C09-B69A-920B-704D-37F26178F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513" y="2265218"/>
            <a:ext cx="10799401" cy="23483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452596-FFCE-309B-14CF-4D8976C14D26}"/>
              </a:ext>
            </a:extLst>
          </p:cNvPr>
          <p:cNvSpPr txBox="1"/>
          <p:nvPr/>
        </p:nvSpPr>
        <p:spPr>
          <a:xfrm>
            <a:off x="7636070" y="4844394"/>
            <a:ext cx="19490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Measurement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D718D1-CAF2-D450-4E42-6E470CFC7CF5}"/>
              </a:ext>
            </a:extLst>
          </p:cNvPr>
          <p:cNvSpPr txBox="1"/>
          <p:nvPr/>
        </p:nvSpPr>
        <p:spPr>
          <a:xfrm>
            <a:off x="1037970" y="4844395"/>
            <a:ext cx="1030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Reality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DC6628AF-B843-9559-F092-2F0229702BDF}"/>
              </a:ext>
            </a:extLst>
          </p:cNvPr>
          <p:cNvCxnSpPr>
            <a:cxnSpLocks/>
          </p:cNvCxnSpPr>
          <p:nvPr/>
        </p:nvCxnSpPr>
        <p:spPr>
          <a:xfrm>
            <a:off x="2193727" y="5109733"/>
            <a:ext cx="5311254" cy="0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EA77E1-1917-B3E0-C4DA-97B2166D8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BCB7C4-0B62-DD69-1CFA-344E0D1409E0}"/>
              </a:ext>
            </a:extLst>
          </p:cNvPr>
          <p:cNvSpPr txBox="1"/>
          <p:nvPr/>
        </p:nvSpPr>
        <p:spPr>
          <a:xfrm>
            <a:off x="4660538" y="4925381"/>
            <a:ext cx="383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//</a:t>
            </a:r>
          </a:p>
        </p:txBody>
      </p:sp>
    </p:spTree>
    <p:extLst>
      <p:ext uri="{BB962C8B-B14F-4D97-AF65-F5344CB8AC3E}">
        <p14:creationId xmlns:p14="http://schemas.microsoft.com/office/powerpoint/2010/main" val="9404971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r>
              <a:rPr lang="en-CA" sz="4400" b="1" dirty="0"/>
              <a:t>Example 3: yeast transcriptome  (+0.5)</a:t>
            </a:r>
            <a:endParaRPr sz="4400" b="1" dirty="0"/>
          </a:p>
        </p:txBody>
      </p:sp>
      <p:sp>
        <p:nvSpPr>
          <p:cNvPr id="134" name="Compositional nature of data recognized from start…"/>
          <p:cNvSpPr txBox="1">
            <a:spLocks noGrp="1"/>
          </p:cNvSpPr>
          <p:nvPr>
            <p:ph idx="1"/>
          </p:nvPr>
        </p:nvSpPr>
        <p:spPr>
          <a:xfrm>
            <a:off x="838200" y="1478403"/>
            <a:ext cx="9499600" cy="1325563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93370" indent="-293370" defTabSz="394335">
              <a:spcBef>
                <a:spcPts val="800"/>
              </a:spcBef>
              <a:defRPr sz="4224"/>
            </a:pPr>
            <a:r>
              <a:rPr lang="en-CA" sz="3200" dirty="0"/>
              <a:t>Highly replicated yeast </a:t>
            </a:r>
            <a:r>
              <a:rPr lang="en-CA" sz="3200" dirty="0" err="1"/>
              <a:t>t’scome</a:t>
            </a:r>
            <a:r>
              <a:rPr lang="en-CA" sz="3200" dirty="0"/>
              <a:t> (4%) </a:t>
            </a:r>
            <a:endParaRPr lang="en-CA" sz="2400" dirty="0"/>
          </a:p>
          <a:p>
            <a:pPr marL="457200" lvl="1" indent="0" defTabSz="394335">
              <a:spcBef>
                <a:spcPts val="800"/>
              </a:spcBef>
              <a:buNone/>
              <a:defRPr sz="4224"/>
            </a:pPr>
            <a:endParaRPr lang="en-CA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7AE84-5D75-3D47-8CF5-14CFA4FF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30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F1046-470F-8FEB-2A06-D428268A2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7F2A23-2F7C-88AE-50D2-55120737B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917" y="2803966"/>
            <a:ext cx="10210166" cy="3301208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37CC8D1B-FD1C-7A2C-8F11-19C3A6AB5FCE}"/>
              </a:ext>
            </a:extLst>
          </p:cNvPr>
          <p:cNvSpPr/>
          <p:nvPr/>
        </p:nvSpPr>
        <p:spPr>
          <a:xfrm>
            <a:off x="6096000" y="4370832"/>
            <a:ext cx="1146048" cy="256032"/>
          </a:xfrm>
          <a:prstGeom prst="ellipse">
            <a:avLst/>
          </a:prstGeom>
          <a:solidFill>
            <a:srgbClr val="FFFFFF">
              <a:alpha val="3529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61D947B-D5C3-449D-3E95-9CE6D8672278}"/>
              </a:ext>
            </a:extLst>
          </p:cNvPr>
          <p:cNvSpPr/>
          <p:nvPr/>
        </p:nvSpPr>
        <p:spPr>
          <a:xfrm>
            <a:off x="8636508" y="4363130"/>
            <a:ext cx="679704" cy="256032"/>
          </a:xfrm>
          <a:prstGeom prst="ellipse">
            <a:avLst/>
          </a:prstGeom>
          <a:solidFill>
            <a:srgbClr val="FFFFFF">
              <a:alpha val="35294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82A4233-9B4E-E27E-4AFA-4B90FBF65A58}"/>
              </a:ext>
            </a:extLst>
          </p:cNvPr>
          <p:cNvSpPr/>
          <p:nvPr/>
        </p:nvSpPr>
        <p:spPr>
          <a:xfrm>
            <a:off x="2291632" y="4520061"/>
            <a:ext cx="421088" cy="676656"/>
          </a:xfrm>
          <a:prstGeom prst="ellipse">
            <a:avLst/>
          </a:prstGeom>
          <a:solidFill>
            <a:srgbClr val="FFFFFF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9953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r>
              <a:rPr lang="en-CA" sz="4400" b="1" dirty="0"/>
              <a:t>Example 4: meta-transcriptome</a:t>
            </a:r>
            <a:endParaRPr sz="4400" b="1" dirty="0"/>
          </a:p>
        </p:txBody>
      </p:sp>
      <p:sp>
        <p:nvSpPr>
          <p:cNvPr id="134" name="Compositional nature of data recognized from start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293370" indent="-293370" defTabSz="394335">
              <a:spcBef>
                <a:spcPts val="800"/>
              </a:spcBef>
              <a:defRPr sz="4224"/>
            </a:pPr>
            <a:r>
              <a:rPr lang="en-CA" sz="3600" dirty="0"/>
              <a:t>Worst of the worst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7AE84-5D75-3D47-8CF5-14CFA4FF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31</a:t>
            </a:fld>
            <a:endParaRPr lang="en-CA"/>
          </a:p>
        </p:txBody>
      </p:sp>
      <p:pic>
        <p:nvPicPr>
          <p:cNvPr id="3" name="Picture 2" descr="ngs_edgeR.pdf">
            <a:extLst>
              <a:ext uri="{FF2B5EF4-FFF2-40B4-BE49-F238E27FC236}">
                <a16:creationId xmlns:a16="http://schemas.microsoft.com/office/drawing/2014/main" id="{2FF9FEBE-2040-452F-D71C-FA76690D5A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355" y="2144185"/>
            <a:ext cx="4323290" cy="4323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A59F12-9B96-2237-F93C-A7BB09AC8C95}"/>
              </a:ext>
            </a:extLst>
          </p:cNvPr>
          <p:cNvSpPr txBox="1"/>
          <p:nvPr/>
        </p:nvSpPr>
        <p:spPr>
          <a:xfrm>
            <a:off x="1094645" y="2976214"/>
            <a:ext cx="451008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BV v H </a:t>
            </a:r>
            <a:r>
              <a:rPr lang="en-US" sz="2000" b="1" dirty="0" err="1"/>
              <a:t>metatranscriptome</a:t>
            </a:r>
            <a:r>
              <a:rPr lang="en-US" sz="2000" b="1" dirty="0"/>
              <a:t> dataset</a:t>
            </a:r>
          </a:p>
          <a:p>
            <a:endParaRPr lang="en-US" sz="2000" b="1" dirty="0"/>
          </a:p>
          <a:p>
            <a:r>
              <a:rPr lang="en-US" sz="2000" b="1" dirty="0"/>
              <a:t>Scale misspecification at play here</a:t>
            </a:r>
          </a:p>
          <a:p>
            <a:endParaRPr lang="en-US" sz="2000" b="1" dirty="0"/>
          </a:p>
          <a:p>
            <a:r>
              <a:rPr lang="en-US" sz="2000" b="1" dirty="0"/>
              <a:t>H / BV bacterial load ~ 1/10 – 1/100</a:t>
            </a:r>
          </a:p>
          <a:p>
            <a:r>
              <a:rPr lang="en-US" sz="2000" b="1" dirty="0"/>
              <a:t>	- bulk scale ~8X</a:t>
            </a:r>
          </a:p>
          <a:p>
            <a:r>
              <a:rPr lang="en-US" sz="2000" b="1" dirty="0"/>
              <a:t>	- housekeeping scale ~1.15X</a:t>
            </a:r>
          </a:p>
          <a:p>
            <a:endParaRPr lang="en-US" sz="2000" b="1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F1046-470F-8FEB-2A06-D428268A2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7C3E82-0BB0-721F-83F8-D605C380900A}"/>
              </a:ext>
            </a:extLst>
          </p:cNvPr>
          <p:cNvSpPr txBox="1"/>
          <p:nvPr/>
        </p:nvSpPr>
        <p:spPr>
          <a:xfrm>
            <a:off x="7522804" y="6308208"/>
            <a:ext cx="3478041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 Dos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Santoa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et al,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BiorXiv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10.1101/2024.04.24.590967v2  2024</a:t>
            </a:r>
          </a:p>
        </p:txBody>
      </p:sp>
    </p:spTree>
    <p:extLst>
      <p:ext uri="{BB962C8B-B14F-4D97-AF65-F5344CB8AC3E}">
        <p14:creationId xmlns:p14="http://schemas.microsoft.com/office/powerpoint/2010/main" val="15850040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66FAA2-0D58-B8D0-4953-C1E568485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BAD9C-8384-98C8-3B76-F939F003F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What is scale?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4C2C5C-DB8F-1B8C-BAB4-F8C21B76B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Known counts (external data added)</a:t>
            </a:r>
          </a:p>
          <a:p>
            <a:pPr lvl="1"/>
            <a:r>
              <a:rPr lang="en-US" dirty="0"/>
              <a:t>Data from cell counting</a:t>
            </a:r>
          </a:p>
          <a:p>
            <a:pPr lvl="1"/>
            <a:r>
              <a:rPr lang="en-US" dirty="0"/>
              <a:t>Data from spike-in controls (but …)</a:t>
            </a:r>
          </a:p>
          <a:p>
            <a:pPr lvl="1"/>
            <a:r>
              <a:rPr lang="en-US" dirty="0"/>
              <a:t>Data from abundance measures</a:t>
            </a:r>
          </a:p>
          <a:p>
            <a:pPr lvl="1"/>
            <a:r>
              <a:rPr lang="en-US" dirty="0"/>
              <a:t>…</a:t>
            </a:r>
          </a:p>
          <a:p>
            <a:pPr lvl="1"/>
            <a:endParaRPr lang="en-US" dirty="0"/>
          </a:p>
          <a:p>
            <a:r>
              <a:rPr lang="en-US" dirty="0"/>
              <a:t>Information (internal data only)</a:t>
            </a:r>
          </a:p>
          <a:p>
            <a:pPr lvl="1"/>
            <a:r>
              <a:rPr lang="en-US" dirty="0"/>
              <a:t>log</a:t>
            </a:r>
            <a:r>
              <a:rPr lang="en-US" baseline="-25000" dirty="0"/>
              <a:t>2</a:t>
            </a:r>
            <a:r>
              <a:rPr lang="en-US" dirty="0"/>
              <a:t>(1/G(</a:t>
            </a:r>
            <a:r>
              <a:rPr lang="en-US" b="1" dirty="0" err="1"/>
              <a:t>Y</a:t>
            </a:r>
            <a:r>
              <a:rPr lang="en-US" baseline="30000" dirty="0" err="1"/>
              <a:t>∥</a:t>
            </a:r>
            <a:r>
              <a:rPr lang="en-US" baseline="-25000" dirty="0" err="1"/>
              <a:t>.n</a:t>
            </a:r>
            <a:r>
              <a:rPr lang="en-US" dirty="0"/>
              <a:t>)) = -log</a:t>
            </a:r>
            <a:r>
              <a:rPr lang="en-US" baseline="-25000" dirty="0"/>
              <a:t>2</a:t>
            </a:r>
            <a:r>
              <a:rPr lang="en-US" dirty="0"/>
              <a:t>(G(</a:t>
            </a:r>
            <a:r>
              <a:rPr lang="en-US" b="1" dirty="0" err="1"/>
              <a:t>Y</a:t>
            </a:r>
            <a:r>
              <a:rPr lang="en-US" baseline="30000" dirty="0" err="1"/>
              <a:t>∥</a:t>
            </a:r>
            <a:r>
              <a:rPr lang="en-US" baseline="-25000" dirty="0" err="1"/>
              <a:t>.n</a:t>
            </a:r>
            <a:r>
              <a:rPr lang="en-US" dirty="0"/>
              <a:t>)) = </a:t>
            </a:r>
            <a:r>
              <a:rPr lang="en-US" spc="-150" dirty="0"/>
              <a:t>h</a:t>
            </a:r>
            <a:r>
              <a:rPr lang="en-US" spc="-150" baseline="-25000" dirty="0"/>
              <a:t>2</a:t>
            </a:r>
            <a:r>
              <a:rPr lang="en-US" dirty="0"/>
              <a:t>(</a:t>
            </a:r>
            <a:r>
              <a:rPr lang="en-US" b="1" dirty="0" err="1"/>
              <a:t>Y</a:t>
            </a:r>
            <a:r>
              <a:rPr lang="en-US" baseline="30000" dirty="0" err="1"/>
              <a:t>∥</a:t>
            </a:r>
            <a:r>
              <a:rPr lang="en-US" baseline="-25000" dirty="0" err="1"/>
              <a:t>.n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Expected Information (Shannon)</a:t>
            </a:r>
          </a:p>
          <a:p>
            <a:pPr lvl="1"/>
            <a:r>
              <a:rPr lang="en-US" dirty="0"/>
              <a:t>log</a:t>
            </a:r>
            <a:r>
              <a:rPr lang="en-US" baseline="-25000" dirty="0"/>
              <a:t>2</a:t>
            </a:r>
            <a:r>
              <a:rPr lang="en-US" dirty="0"/>
              <a:t>(G(</a:t>
            </a:r>
            <a:r>
              <a:rPr lang="en-US" b="1" dirty="0" err="1"/>
              <a:t>Y</a:t>
            </a:r>
            <a:r>
              <a:rPr lang="en-US" baseline="30000" dirty="0" err="1"/>
              <a:t>∥</a:t>
            </a:r>
            <a:r>
              <a:rPr lang="en-US" baseline="-25000" dirty="0" err="1"/>
              <a:t>.n</a:t>
            </a:r>
            <a:r>
              <a:rPr lang="en-US" dirty="0"/>
              <a:t>)) ≅ H</a:t>
            </a:r>
            <a:r>
              <a:rPr lang="en-US" baseline="-25000" dirty="0"/>
              <a:t>2</a:t>
            </a:r>
            <a:r>
              <a:rPr lang="en-US" dirty="0"/>
              <a:t>(</a:t>
            </a:r>
            <a:r>
              <a:rPr lang="en-US" b="1" dirty="0" err="1"/>
              <a:t>Y</a:t>
            </a:r>
            <a:r>
              <a:rPr lang="en-US" baseline="30000" dirty="0" err="1"/>
              <a:t>∥</a:t>
            </a:r>
            <a:r>
              <a:rPr lang="en-US" baseline="-25000" dirty="0" err="1"/>
              <a:t>.n</a:t>
            </a:r>
            <a:r>
              <a:rPr lang="en-US" dirty="0"/>
              <a:t>) + C + </a:t>
            </a:r>
            <a:r>
              <a:rPr lang="en-US" sz="2400" dirty="0"/>
              <a:t>𝛖</a:t>
            </a:r>
            <a:endParaRPr lang="en-US" dirty="0"/>
          </a:p>
          <a:p>
            <a:pPr lvl="2"/>
            <a:r>
              <a:rPr lang="en-US" dirty="0"/>
              <a:t>Substitutable!</a:t>
            </a:r>
          </a:p>
          <a:p>
            <a:pPr lvl="1"/>
            <a:r>
              <a:rPr lang="en-US" dirty="0"/>
              <a:t>Entropy interpreted as volume or size in QIT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baseline="30000" dirty="0"/>
          </a:p>
          <a:p>
            <a:pPr lvl="1"/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8E13F-D07C-019D-E8A8-3CF0B75D4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32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A04B4-9AE5-ADA9-EC11-D985C0C11B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5E84AAD-A803-31BB-4AB5-AA2B2345A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9945" y="1493806"/>
            <a:ext cx="3987479" cy="209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A44E60-2EB2-F50B-2D5C-56D7670DB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3610" y="4001294"/>
            <a:ext cx="3740150" cy="1981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6A0EBA-8DE5-4111-841D-E891E471F07C}"/>
              </a:ext>
            </a:extLst>
          </p:cNvPr>
          <p:cNvSpPr txBox="1"/>
          <p:nvPr/>
        </p:nvSpPr>
        <p:spPr>
          <a:xfrm>
            <a:off x="7522804" y="6308208"/>
            <a:ext cx="283763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Nixon et al,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ArXiv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hlinkClick r:id="rId4"/>
              </a:rPr>
              <a:t>https://arxiv.org/pdf/2201.03616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2023</a:t>
            </a:r>
          </a:p>
          <a:p>
            <a:pPr>
              <a:defRPr/>
            </a:pP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Gloor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et al, </a:t>
            </a:r>
            <a:r>
              <a:rPr lang="en-US" sz="9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BiorXiv</a:t>
            </a: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CA" sz="900" b="0" i="0" u="none" strike="noStrike" dirty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GillSansRegular"/>
              </a:rPr>
              <a:t>2024.04.01.587602</a:t>
            </a:r>
            <a:r>
              <a:rPr lang="en-US" sz="900" b="0" i="0" u="none" strike="noStrike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highlight>
                  <a:srgbClr val="FFFFFF"/>
                </a:highlight>
                <a:latin typeface="GillSansRegular"/>
              </a:rPr>
              <a:t> 2024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56979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C91D3-D536-9B46-8376-F76D76EC8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D2729-9209-AF48-A8E6-C412BA480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01795"/>
            <a:ext cx="6612924" cy="417516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HTS data are partially identifiable:</a:t>
            </a:r>
          </a:p>
          <a:p>
            <a:r>
              <a:rPr lang="en-US" dirty="0"/>
              <a:t>Scale is assumed, wrongly, by all tools to be estimated properly</a:t>
            </a:r>
          </a:p>
          <a:p>
            <a:r>
              <a:rPr lang="en-US" dirty="0"/>
              <a:t>Causes false precision and false confidence in the inference</a:t>
            </a:r>
          </a:p>
          <a:p>
            <a:r>
              <a:rPr lang="en-US" dirty="0"/>
              <a:t>Accounting for scale prevents shrinking to a known wrong estimate</a:t>
            </a:r>
          </a:p>
          <a:p>
            <a:r>
              <a:rPr lang="en-US" dirty="0"/>
              <a:t>Better inference is obtained if all parameters are estimated including scale</a:t>
            </a:r>
          </a:p>
          <a:p>
            <a:r>
              <a:rPr lang="en-US" dirty="0"/>
              <a:t>As a minimum can determine what is robust to scale uncertainty</a:t>
            </a:r>
          </a:p>
          <a:p>
            <a:pPr lvl="1"/>
            <a:r>
              <a:rPr lang="en-US" dirty="0">
                <a:solidFill>
                  <a:schemeClr val="bg2"/>
                </a:solidFill>
              </a:rPr>
              <a:t>D – uncertainty and </a:t>
            </a:r>
            <a:r>
              <a:rPr lang="en-US" dirty="0" err="1">
                <a:solidFill>
                  <a:schemeClr val="bg2"/>
                </a:solidFill>
              </a:rPr>
              <a:t>skepticisbe</a:t>
            </a:r>
            <a:r>
              <a:rPr lang="en-US" dirty="0">
                <a:solidFill>
                  <a:schemeClr val="bg2"/>
                </a:solidFill>
              </a:rPr>
              <a:t> your default state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48A31-0504-0B48-BC94-9877BE0FD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C5BEBA-551E-DA42-B472-88DD2A1A1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33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3E09716-0C81-D47F-A597-4EA47C603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1321" y="2155822"/>
            <a:ext cx="412677" cy="3651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B12D96-4D22-6C2A-CA24-6F05918E1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1320" y="3060702"/>
            <a:ext cx="412677" cy="3651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BBD07E1-6D8F-7DB0-0D77-72C66B580D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1319" y="3730471"/>
            <a:ext cx="412677" cy="38198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BBF82F2-6887-4B9C-52E6-0131E2F9B5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1319" y="4329951"/>
            <a:ext cx="412677" cy="3819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E104049-FE29-94D5-6EBD-16A4809C1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1319" y="4929431"/>
            <a:ext cx="412677" cy="38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2808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C91D3-D536-9B46-8376-F76D76EC8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D2729-9209-AF48-A8E6-C412BA4801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61396" cy="4351338"/>
          </a:xfrm>
        </p:spPr>
        <p:txBody>
          <a:bodyPr>
            <a:normAutofit/>
          </a:bodyPr>
          <a:lstStyle/>
          <a:p>
            <a:r>
              <a:rPr lang="en-US" dirty="0"/>
              <a:t>Uncertainty is not a bad thing:</a:t>
            </a:r>
          </a:p>
          <a:p>
            <a:pPr lvl="1"/>
            <a:r>
              <a:rPr lang="en-US" dirty="0"/>
              <a:t>A – your data are uncertain</a:t>
            </a:r>
          </a:p>
          <a:p>
            <a:pPr lvl="1"/>
            <a:r>
              <a:rPr lang="en-US" dirty="0"/>
              <a:t>B – therefore the results are uncertain</a:t>
            </a:r>
          </a:p>
          <a:p>
            <a:pPr lvl="1"/>
            <a:r>
              <a:rPr lang="en-US" dirty="0"/>
              <a:t>C – therefore your interpretation  must allow  for uncertainty</a:t>
            </a:r>
          </a:p>
          <a:p>
            <a:pPr lvl="1"/>
            <a:r>
              <a:rPr lang="en-US" dirty="0"/>
              <a:t>D - ‘Biological systems’ are only as different as they need to be (</a:t>
            </a:r>
            <a:r>
              <a:rPr lang="en-US" dirty="0" err="1"/>
              <a:t>Jussi</a:t>
            </a:r>
            <a:r>
              <a:rPr lang="en-US" dirty="0"/>
              <a:t> Taipale)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48A31-0504-0B48-BC94-9877BE0FD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C5BEBA-551E-DA42-B472-88DD2A1A1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34</a:t>
            </a:fld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C6E429D-BC0E-8031-4793-C29365F6DB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23" t="1752" r="17647" b="8835"/>
          <a:stretch/>
        </p:blipFill>
        <p:spPr bwMode="auto">
          <a:xfrm>
            <a:off x="7238999" y="1412865"/>
            <a:ext cx="4114801" cy="4032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6095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07F15-4FCE-CB58-CDE0-1A90A0859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next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3E85E-FF26-4DCA-FFD7-BBF10C3C22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Michelle Nixon</a:t>
            </a:r>
          </a:p>
          <a:p>
            <a:pPr lvl="1"/>
            <a:r>
              <a:rPr lang="en-US" dirty="0"/>
              <a:t>Explicit description of scale</a:t>
            </a:r>
          </a:p>
          <a:p>
            <a:pPr lvl="1"/>
            <a:r>
              <a:rPr lang="en-US" dirty="0"/>
              <a:t>How it is integrated into ALDEx2</a:t>
            </a:r>
          </a:p>
          <a:p>
            <a:pPr lvl="1"/>
            <a:r>
              <a:rPr lang="en-US" dirty="0"/>
              <a:t>The amazing increases in sensitivity and specificity that are possible</a:t>
            </a:r>
          </a:p>
          <a:p>
            <a:pPr lvl="1"/>
            <a:r>
              <a:rPr lang="en-US" dirty="0"/>
              <a:t>Tips on how to model scale</a:t>
            </a:r>
          </a:p>
          <a:p>
            <a:pPr lvl="1"/>
            <a:endParaRPr lang="en-US" dirty="0"/>
          </a:p>
          <a:p>
            <a:r>
              <a:rPr lang="en-US" dirty="0"/>
              <a:t>Kyle McGovern</a:t>
            </a:r>
          </a:p>
          <a:p>
            <a:pPr lvl="1"/>
            <a:r>
              <a:rPr lang="en-US" dirty="0"/>
              <a:t>Taking it to the next level</a:t>
            </a:r>
          </a:p>
          <a:p>
            <a:pPr lvl="1"/>
            <a:r>
              <a:rPr lang="en-US" dirty="0"/>
              <a:t>Using scale in GSEA and differential set analysis</a:t>
            </a:r>
          </a:p>
          <a:p>
            <a:pPr lvl="1"/>
            <a:r>
              <a:rPr lang="en-US" dirty="0"/>
              <a:t>Shows scale is a general approach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4ED5B4-AE82-C725-9E88-CE1CA7324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29B9CE-16EF-20C3-E748-F0A7BD566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12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24976-7EC3-F2EB-590F-C76B43DE2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Dark underbelly of HTS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5DF6AA-EC40-4B14-6F52-4B2F95BE5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General lack of robustness</a:t>
            </a:r>
          </a:p>
          <a:p>
            <a:r>
              <a:rPr lang="en-US" dirty="0"/>
              <a:t>Domain-specific tools</a:t>
            </a:r>
          </a:p>
          <a:p>
            <a:pPr lvl="1"/>
            <a:r>
              <a:rPr lang="en-US" dirty="0"/>
              <a:t>Why are all HTS data “different”?</a:t>
            </a:r>
          </a:p>
          <a:p>
            <a:pPr lvl="1"/>
            <a:r>
              <a:rPr lang="en-US" dirty="0"/>
              <a:t>Many researcher degrees of freedom</a:t>
            </a:r>
          </a:p>
          <a:p>
            <a:r>
              <a:rPr lang="en-US" dirty="0"/>
              <a:t>Dataset-specific workflows/analyses</a:t>
            </a:r>
          </a:p>
          <a:p>
            <a:pPr lvl="1"/>
            <a:r>
              <a:rPr lang="en-US" dirty="0"/>
              <a:t>Why do we use multiple approaches? </a:t>
            </a:r>
          </a:p>
          <a:p>
            <a:r>
              <a:rPr lang="en-US" dirty="0"/>
              <a:t>Instability in results</a:t>
            </a:r>
          </a:p>
          <a:p>
            <a:pPr lvl="1"/>
            <a:r>
              <a:rPr lang="en-US" dirty="0"/>
              <a:t>Why does sub-setting change outcomes?</a:t>
            </a:r>
          </a:p>
          <a:p>
            <a:r>
              <a:rPr lang="en-US" dirty="0"/>
              <a:t>Correlation!</a:t>
            </a:r>
          </a:p>
          <a:p>
            <a:pPr lvl="1"/>
            <a:r>
              <a:rPr lang="en-US" dirty="0"/>
              <a:t>Is there a general solution?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075792-2857-61AB-C433-97D3956C8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4</a:t>
            </a:fld>
            <a:endParaRPr lang="en-CA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6B5C35C-FB83-D75A-6B39-090EFC3D1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4607" y="1575547"/>
            <a:ext cx="4937393" cy="3706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6234C-C8EB-0434-B99D-778B308B6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</p:spTree>
    <p:extLst>
      <p:ext uri="{BB962C8B-B14F-4D97-AF65-F5344CB8AC3E}">
        <p14:creationId xmlns:p14="http://schemas.microsoft.com/office/powerpoint/2010/main" val="3865453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CFD06F9-B47C-C3CB-5236-5361F1DEC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513" y="2265218"/>
            <a:ext cx="10799401" cy="2348346"/>
          </a:xfrm>
          <a:prstGeom prst="rect">
            <a:avLst/>
          </a:prstGeom>
        </p:spPr>
      </p:pic>
      <p:sp>
        <p:nvSpPr>
          <p:cNvPr id="133" name="Motiv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Autofit/>
          </a:bodyPr>
          <a:lstStyle>
            <a:lvl1pPr defTabSz="533995">
              <a:defRPr sz="7279"/>
            </a:lvl1pPr>
          </a:lstStyle>
          <a:p>
            <a:pPr marL="293370" indent="-293370" defTabSz="394335">
              <a:spcBef>
                <a:spcPts val="800"/>
              </a:spcBef>
              <a:defRPr sz="4224"/>
            </a:pPr>
            <a:r>
              <a:rPr lang="en-CA" sz="4400" dirty="0"/>
              <a:t>Our data in reality</a:t>
            </a:r>
            <a:endParaRPr lang="en-CA" sz="4400" b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07AE84-5D75-3D47-8CF5-14CFA4FF0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B4B4D-7CA3-9044-876B-883B54F8677D}" type="slidenum">
              <a:rPr lang="en-CA" smtClean="0"/>
              <a:t>5</a:t>
            </a:fld>
            <a:endParaRPr lang="en-CA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8E0289-CBCD-2942-39D6-11177BC4E173}"/>
              </a:ext>
            </a:extLst>
          </p:cNvPr>
          <p:cNvSpPr txBox="1"/>
          <p:nvPr/>
        </p:nvSpPr>
        <p:spPr>
          <a:xfrm>
            <a:off x="7636070" y="4844394"/>
            <a:ext cx="19490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Measurement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8F5967-9EF2-EE14-F196-8C14571B24C0}"/>
              </a:ext>
            </a:extLst>
          </p:cNvPr>
          <p:cNvSpPr txBox="1"/>
          <p:nvPr/>
        </p:nvSpPr>
        <p:spPr>
          <a:xfrm>
            <a:off x="1037970" y="4844395"/>
            <a:ext cx="10304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Reality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65E5456-9DE9-77E7-1367-26F87B3C7947}"/>
              </a:ext>
            </a:extLst>
          </p:cNvPr>
          <p:cNvCxnSpPr>
            <a:cxnSpLocks/>
          </p:cNvCxnSpPr>
          <p:nvPr/>
        </p:nvCxnSpPr>
        <p:spPr>
          <a:xfrm>
            <a:off x="2193727" y="5109733"/>
            <a:ext cx="5311254" cy="0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EE85EAA3-C096-9A08-32F3-654CB2E2A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705" y="2961834"/>
            <a:ext cx="1215480" cy="1802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290C753-A1AD-053D-C127-9D5E7E841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8773" y="3687608"/>
            <a:ext cx="1223653" cy="100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8880016-3494-DA73-ABFF-53046C80B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D84C1363-2045-F3F0-F742-A7E1174AE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33984"/>
            <a:ext cx="893834" cy="1325563"/>
          </a:xfrm>
          <a:prstGeom prst="rect">
            <a:avLst/>
          </a:prstGeom>
          <a:noFill/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C5ADD330-03EC-FD68-B89C-92D2D5355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8772" y="2107841"/>
            <a:ext cx="1223653" cy="1001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7D1E-911E-7CD6-27C2-4B6498B02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I’m not here today…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F16D4-2CC7-6DBF-647A-91C82C9FE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say every analysis ever done was wrong …</a:t>
            </a:r>
          </a:p>
          <a:p>
            <a:endParaRPr lang="en-US" dirty="0"/>
          </a:p>
          <a:p>
            <a:r>
              <a:rPr lang="en-US" dirty="0">
                <a:solidFill>
                  <a:schemeClr val="bg1"/>
                </a:solidFill>
              </a:rPr>
              <a:t>But, every analysis ever done has a mismatch between the data that was collected and the underlying assumptions of basic statistics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We need to do better and to accept the limitations of the data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We need to acknowledge the issues and fix them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564D59-04C3-A8F4-9FF1-B5102B691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307499-C1CB-DAB5-AF36-97FD33561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584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F7D1E-911E-7CD6-27C2-4B6498B02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am are here today…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F16D4-2CC7-6DBF-647A-91C82C9FE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To say every analysis ever done was wrong …</a:t>
            </a:r>
          </a:p>
          <a:p>
            <a:endParaRPr lang="en-US" dirty="0"/>
          </a:p>
          <a:p>
            <a:r>
              <a:rPr lang="en-US" dirty="0"/>
              <a:t>To say, every analysis ever done has a mismatch between the data that was collected and the underlying assumptions of basic statistics</a:t>
            </a:r>
          </a:p>
          <a:p>
            <a:endParaRPr lang="en-US" dirty="0"/>
          </a:p>
          <a:p>
            <a:r>
              <a:rPr lang="en-US" dirty="0"/>
              <a:t>To say we need to do better and to accept the limitations of the data and the tools</a:t>
            </a:r>
          </a:p>
          <a:p>
            <a:endParaRPr lang="en-US" dirty="0"/>
          </a:p>
          <a:p>
            <a:r>
              <a:rPr lang="en-US" dirty="0"/>
              <a:t>To say we need to acknowledge the issues and fix them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564D59-04C3-A8F4-9FF1-B5102B691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307499-C1CB-DAB5-AF36-97FD33561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588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51953-EBE7-F31F-8E11-8A2357A03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Precision or accuracy?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E2935F-954A-9D62-6F84-49784D442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C567C7-0E43-4BDA-932D-FF3D494A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8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F527880-9225-4F33-4BF4-41861BFB1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89000"/>
            <a:ext cx="9854770" cy="343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1621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good inference hard?</a:t>
            </a:r>
          </a:p>
        </p:txBody>
      </p:sp>
      <p:pic>
        <p:nvPicPr>
          <p:cNvPr id="7" name="Content Placeholder 6" descr="simple_figure.pdf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4" r="-287" b="29171"/>
          <a:stretch/>
        </p:blipFill>
        <p:spPr>
          <a:xfrm>
            <a:off x="1199579" y="2267404"/>
            <a:ext cx="5195098" cy="3194642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GLBIO 2024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814744-3809-394A-B0B0-DA227A6A3643}"/>
              </a:ext>
            </a:extLst>
          </p:cNvPr>
          <p:cNvSpPr txBox="1"/>
          <p:nvPr/>
        </p:nvSpPr>
        <p:spPr>
          <a:xfrm>
            <a:off x="7981950" y="6423497"/>
            <a:ext cx="156966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err="1">
                <a:solidFill>
                  <a:schemeClr val="bg1">
                    <a:lumMod val="50000"/>
                  </a:schemeClr>
                </a:solidFill>
              </a:rPr>
              <a:t>Gloor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et al Front. Micro. 2017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067853-8071-390E-D19B-F9E063F2CE94}"/>
              </a:ext>
            </a:extLst>
          </p:cNvPr>
          <p:cNvSpPr txBox="1"/>
          <p:nvPr/>
        </p:nvSpPr>
        <p:spPr>
          <a:xfrm>
            <a:off x="7062064" y="2871146"/>
            <a:ext cx="346023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u="sng" dirty="0"/>
              <a:t>We don’t measure the moving parts directly</a:t>
            </a:r>
          </a:p>
          <a:p>
            <a:pPr algn="ctr"/>
            <a:endParaRPr lang="en-US" sz="2400" b="1" u="sng" dirty="0"/>
          </a:p>
          <a:p>
            <a:pPr algn="ctr"/>
            <a:r>
              <a:rPr lang="en-US" sz="2400" b="1" u="sng" dirty="0"/>
              <a:t>We want to measure the population but only have the composition</a:t>
            </a:r>
            <a:endParaRPr lang="en-US" sz="2400" dirty="0"/>
          </a:p>
          <a:p>
            <a:pPr marL="742950" lvl="1" indent="-285750">
              <a:buFont typeface="Arial"/>
              <a:buChar char="•"/>
            </a:pPr>
            <a:endParaRPr lang="en-US" sz="2400" dirty="0"/>
          </a:p>
          <a:p>
            <a:pPr marL="742950" lvl="1" indent="-285750">
              <a:buFont typeface="Arial"/>
              <a:buChar char="•"/>
            </a:pPr>
            <a:endParaRPr lang="en-US" sz="24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DB0BD3-548A-9511-6023-61EC154C0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9171E-ED9D-2E4B-8B1C-9E9DEF7245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782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59985</TotalTime>
  <Words>1636</Words>
  <Application>Microsoft Macintosh PowerPoint</Application>
  <PresentationFormat>Widescreen</PresentationFormat>
  <Paragraphs>351</Paragraphs>
  <Slides>35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Arial</vt:lpstr>
      <vt:lpstr>Calibri</vt:lpstr>
      <vt:lpstr>Calibri Light</vt:lpstr>
      <vt:lpstr>Cambria Math</vt:lpstr>
      <vt:lpstr>Consolas</vt:lpstr>
      <vt:lpstr>GillSansRegular</vt:lpstr>
      <vt:lpstr>Wingdings</vt:lpstr>
      <vt:lpstr>Office Theme</vt:lpstr>
      <vt:lpstr>Persistent problems in high throughput sequencing datasets (GLBIO 2024)</vt:lpstr>
      <vt:lpstr>The goal</vt:lpstr>
      <vt:lpstr>How we get our data</vt:lpstr>
      <vt:lpstr>Dark underbelly of HTS</vt:lpstr>
      <vt:lpstr>Our data in reality</vt:lpstr>
      <vt:lpstr>I’m not here today…</vt:lpstr>
      <vt:lpstr>I am are here today…</vt:lpstr>
      <vt:lpstr>Precision or accuracy?</vt:lpstr>
      <vt:lpstr>Why is good inference hard?</vt:lpstr>
      <vt:lpstr>Data as counts</vt:lpstr>
      <vt:lpstr>As delivered by sequencing</vt:lpstr>
      <vt:lpstr>Compositional operations (     )</vt:lpstr>
      <vt:lpstr>Log-ratios for CoDa</vt:lpstr>
      <vt:lpstr>CLR is a poor approximation of the environment</vt:lpstr>
      <vt:lpstr>Box 1976-1977 </vt:lpstr>
      <vt:lpstr>clr(x) = [ log(x1/gX), log(x2/gX), … log(xD/gX) ]</vt:lpstr>
      <vt:lpstr>ALDEx2 (original): probabilistic CoDa</vt:lpstr>
      <vt:lpstr>Graphical intuition ( aldex.plotFeature() )</vt:lpstr>
      <vt:lpstr>What is bad data?</vt:lpstr>
      <vt:lpstr>Diagnosing bad data</vt:lpstr>
      <vt:lpstr>Example 1: mock chemostat</vt:lpstr>
      <vt:lpstr>Identification: Plot your data</vt:lpstr>
      <vt:lpstr>Add just a smidgen of scale (0.25)</vt:lpstr>
      <vt:lpstr>Example 2: selex</vt:lpstr>
      <vt:lpstr>Example 2: selex (0.5)</vt:lpstr>
      <vt:lpstr>Root of inflated power issue:</vt:lpstr>
      <vt:lpstr>Dispersion vs. count</vt:lpstr>
      <vt:lpstr>Example 3: yeast transcriptome</vt:lpstr>
      <vt:lpstr>Example 3: yeast transcriptome</vt:lpstr>
      <vt:lpstr>Example 3: yeast transcriptome  (+0.5)</vt:lpstr>
      <vt:lpstr>Example 4: meta-transcriptome</vt:lpstr>
      <vt:lpstr>What is scale?</vt:lpstr>
      <vt:lpstr>Summary</vt:lpstr>
      <vt:lpstr>Summary</vt:lpstr>
      <vt:lpstr>Up next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Neufeld Lab Mtg</dc:title>
  <dc:creator>Gregory B. Gloor</dc:creator>
  <cp:lastModifiedBy>Gregory B. Gloor</cp:lastModifiedBy>
  <cp:revision>98</cp:revision>
  <dcterms:created xsi:type="dcterms:W3CDTF">2021-04-14T17:33:42Z</dcterms:created>
  <dcterms:modified xsi:type="dcterms:W3CDTF">2024-05-07T21:08:04Z</dcterms:modified>
</cp:coreProperties>
</file>

<file path=docProps/thumbnail.jpeg>
</file>